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0" r:id="rId5"/>
    <p:sldId id="259" r:id="rId6"/>
    <p:sldId id="262" r:id="rId7"/>
    <p:sldId id="261" r:id="rId8"/>
    <p:sldId id="263" r:id="rId9"/>
    <p:sldId id="264" r:id="rId10"/>
    <p:sldId id="265" r:id="rId11"/>
    <p:sldId id="266" r:id="rId12"/>
    <p:sldId id="267" r:id="rId13"/>
    <p:sldId id="268" r:id="rId14"/>
    <p:sldId id="281" r:id="rId15"/>
    <p:sldId id="269" r:id="rId16"/>
    <p:sldId id="282" r:id="rId17"/>
    <p:sldId id="291" r:id="rId18"/>
    <p:sldId id="270" r:id="rId19"/>
    <p:sldId id="286" r:id="rId20"/>
    <p:sldId id="283" r:id="rId21"/>
    <p:sldId id="287" r:id="rId22"/>
    <p:sldId id="271" r:id="rId23"/>
    <p:sldId id="290" r:id="rId24"/>
    <p:sldId id="284" r:id="rId25"/>
    <p:sldId id="285" r:id="rId26"/>
    <p:sldId id="272" r:id="rId27"/>
    <p:sldId id="288" r:id="rId28"/>
    <p:sldId id="273" r:id="rId29"/>
    <p:sldId id="274" r:id="rId30"/>
    <p:sldId id="275" r:id="rId31"/>
    <p:sldId id="289" r:id="rId32"/>
    <p:sldId id="276" r:id="rId33"/>
    <p:sldId id="277" r:id="rId34"/>
    <p:sldId id="278" r:id="rId35"/>
    <p:sldId id="279" r:id="rId36"/>
    <p:sldId id="2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89BCA1-BC06-4E17-A315-4485853BE800}">
          <p14:sldIdLst>
            <p14:sldId id="256"/>
            <p14:sldId id="257"/>
            <p14:sldId id="258"/>
            <p14:sldId id="260"/>
            <p14:sldId id="259"/>
          </p14:sldIdLst>
        </p14:section>
        <p14:section name="DATA CLEANING" id="{52C45687-7C0B-424D-8083-0E3E49688AD9}">
          <p14:sldIdLst>
            <p14:sldId id="262"/>
            <p14:sldId id="261"/>
            <p14:sldId id="263"/>
          </p14:sldIdLst>
        </p14:section>
        <p14:section name="KPI'S &amp; INSIGHTS" id="{48CB1132-7B40-4E67-87B6-FF8018A743DF}">
          <p14:sldIdLst>
            <p14:sldId id="264"/>
            <p14:sldId id="265"/>
            <p14:sldId id="266"/>
            <p14:sldId id="267"/>
            <p14:sldId id="268"/>
            <p14:sldId id="281"/>
            <p14:sldId id="269"/>
            <p14:sldId id="282"/>
            <p14:sldId id="291"/>
            <p14:sldId id="270"/>
            <p14:sldId id="286"/>
            <p14:sldId id="283"/>
            <p14:sldId id="287"/>
            <p14:sldId id="271"/>
            <p14:sldId id="290"/>
            <p14:sldId id="284"/>
            <p14:sldId id="285"/>
            <p14:sldId id="272"/>
            <p14:sldId id="288"/>
          </p14:sldIdLst>
        </p14:section>
        <p14:section name="MACROS" id="{9BF762B5-6DFF-4165-869F-629288E5EECC}">
          <p14:sldIdLst>
            <p14:sldId id="273"/>
            <p14:sldId id="274"/>
            <p14:sldId id="275"/>
            <p14:sldId id="289"/>
          </p14:sldIdLst>
        </p14:section>
        <p14:section name="DASHBOARD" id="{93E47225-F932-4F3C-AA38-022243A241CF}">
          <p14:sldIdLst>
            <p14:sldId id="276"/>
            <p14:sldId id="277"/>
          </p14:sldIdLst>
        </p14:section>
        <p14:section name="CONCLUSION" id="{5A3428CF-A904-439A-8D1B-A9608EDDBBB6}">
          <p14:sldIdLst>
            <p14:sldId id="278"/>
            <p14:sldId id="279"/>
          </p14:sldIdLst>
        </p14:section>
        <p14:section name="END" id="{06DACBF3-7BD4-410A-8008-297EB6047FF4}">
          <p14:sldIdLst>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6" autoAdjust="0"/>
    <p:restoredTop sz="93487" autoAdjust="0"/>
  </p:normalViewPr>
  <p:slideViewPr>
    <p:cSldViewPr snapToGrid="0">
      <p:cViewPr varScale="1">
        <p:scale>
          <a:sx n="77" d="100"/>
          <a:sy n="77" d="100"/>
        </p:scale>
        <p:origin x="10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NS-200\Desktop\dads\Advanced%20Excel\13.REINFORCEMENT%20PROJECT\Superstores%20Sales%20Analysis%20Main%20File.xlsm"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Tables!Sales_Year</c:name>
    <c:fmtId val="38"/>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39724709983771E-2"/>
          <c:y val="3.2131907981285103E-2"/>
          <c:w val="0.89260784195868648"/>
          <c:h val="0.73528997506205895"/>
        </c:manualLayout>
      </c:layout>
      <c:barChart>
        <c:barDir val="col"/>
        <c:grouping val="clustered"/>
        <c:varyColors val="0"/>
        <c:ser>
          <c:idx val="0"/>
          <c:order val="0"/>
          <c:tx>
            <c:strRef>
              <c:f>'Pivot Tables'!$C$25:$C$26</c:f>
              <c:strCache>
                <c:ptCount val="1"/>
                <c:pt idx="0">
                  <c:v>2014</c:v>
                </c:pt>
              </c:strCache>
            </c:strRef>
          </c:tx>
          <c:spPr>
            <a:solidFill>
              <a:schemeClr val="bg1">
                <a:lumMod val="85000"/>
              </a:schemeClr>
            </a:solidFill>
            <a:ln>
              <a:noFill/>
            </a:ln>
            <a:effectLst/>
          </c:spPr>
          <c:invertIfNegative val="0"/>
          <c:trendline>
            <c:spPr>
              <a:ln w="38100" cap="rnd">
                <a:solidFill>
                  <a:schemeClr val="bg1">
                    <a:lumMod val="95000"/>
                  </a:schemeClr>
                </a:solidFill>
                <a:prstDash val="sysDot"/>
                <a:tailEnd type="triangle" w="lg" len="lg"/>
              </a:ln>
              <a:effectLst/>
            </c:spPr>
            <c:trendlineType val="movingAvg"/>
            <c:period val="2"/>
            <c:dispRSqr val="0"/>
            <c:dispEq val="0"/>
          </c:trendline>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Tables'!$C$27:$C$39</c:f>
              <c:numCache>
                <c:formatCode>"$"0.0,\ "K"</c:formatCode>
                <c:ptCount val="12"/>
                <c:pt idx="0">
                  <c:v>13538.938649999995</c:v>
                </c:pt>
                <c:pt idx="1">
                  <c:v>4328.1016</c:v>
                </c:pt>
                <c:pt idx="2">
                  <c:v>38737.324299999971</c:v>
                </c:pt>
                <c:pt idx="3">
                  <c:v>25256.686349999989</c:v>
                </c:pt>
                <c:pt idx="4">
                  <c:v>19413.917599999997</c:v>
                </c:pt>
                <c:pt idx="5">
                  <c:v>30147.812408000009</c:v>
                </c:pt>
                <c:pt idx="6">
                  <c:v>28635.146649999984</c:v>
                </c:pt>
                <c:pt idx="7">
                  <c:v>24496.868174999996</c:v>
                </c:pt>
                <c:pt idx="8">
                  <c:v>67757.545354000002</c:v>
                </c:pt>
                <c:pt idx="9">
                  <c:v>27422.407200000001</c:v>
                </c:pt>
                <c:pt idx="10">
                  <c:v>67346.78970100006</c:v>
                </c:pt>
                <c:pt idx="11">
                  <c:v>59609.16472500001</c:v>
                </c:pt>
              </c:numCache>
            </c:numRef>
          </c:val>
          <c:extLst>
            <c:ext xmlns:c16="http://schemas.microsoft.com/office/drawing/2014/chart" uri="{C3380CC4-5D6E-409C-BE32-E72D297353CC}">
              <c16:uniqueId val="{00000001-3E93-4747-B6E0-50199176DBA3}"/>
            </c:ext>
          </c:extLst>
        </c:ser>
        <c:ser>
          <c:idx val="1"/>
          <c:order val="1"/>
          <c:tx>
            <c:strRef>
              <c:f>'Pivot Tables'!$D$25:$D$26</c:f>
              <c:strCache>
                <c:ptCount val="1"/>
                <c:pt idx="0">
                  <c:v>2015</c:v>
                </c:pt>
              </c:strCache>
            </c:strRef>
          </c:tx>
          <c:spPr>
            <a:solidFill>
              <a:schemeClr val="bg2">
                <a:lumMod val="50000"/>
              </a:schemeClr>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Tables'!$D$27:$D$39</c:f>
              <c:numCache>
                <c:formatCode>"$"0.0,\ "K"</c:formatCode>
                <c:ptCount val="12"/>
                <c:pt idx="0">
                  <c:v>12726.130768000003</c:v>
                </c:pt>
                <c:pt idx="1">
                  <c:v>11118.751699999995</c:v>
                </c:pt>
                <c:pt idx="2">
                  <c:v>35496.692519999997</c:v>
                </c:pt>
                <c:pt idx="3">
                  <c:v>29796.326825</c:v>
                </c:pt>
                <c:pt idx="4">
                  <c:v>26051.084575000012</c:v>
                </c:pt>
                <c:pt idx="5">
                  <c:v>20845.821600000003</c:v>
                </c:pt>
                <c:pt idx="6">
                  <c:v>24973.942000000006</c:v>
                </c:pt>
                <c:pt idx="7">
                  <c:v>31836.788606000002</c:v>
                </c:pt>
                <c:pt idx="8">
                  <c:v>56915.145050000021</c:v>
                </c:pt>
                <c:pt idx="9">
                  <c:v>26639.299275000019</c:v>
                </c:pt>
                <c:pt idx="10">
                  <c:v>67967.210435000059</c:v>
                </c:pt>
                <c:pt idx="11">
                  <c:v>63304.130305999955</c:v>
                </c:pt>
              </c:numCache>
            </c:numRef>
          </c:val>
          <c:extLst>
            <c:ext xmlns:c16="http://schemas.microsoft.com/office/drawing/2014/chart" uri="{C3380CC4-5D6E-409C-BE32-E72D297353CC}">
              <c16:uniqueId val="{00000002-3E93-4747-B6E0-50199176DBA3}"/>
            </c:ext>
          </c:extLst>
        </c:ser>
        <c:ser>
          <c:idx val="2"/>
          <c:order val="2"/>
          <c:tx>
            <c:strRef>
              <c:f>'Pivot Tables'!$E$25:$E$26</c:f>
              <c:strCache>
                <c:ptCount val="1"/>
                <c:pt idx="0">
                  <c:v>2016</c:v>
                </c:pt>
              </c:strCache>
            </c:strRef>
          </c:tx>
          <c:spPr>
            <a:solidFill>
              <a:srgbClr val="7030A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Tables'!$E$27:$E$39</c:f>
              <c:numCache>
                <c:formatCode>"$"0.0,\ "K"</c:formatCode>
                <c:ptCount val="12"/>
                <c:pt idx="0">
                  <c:v>16525.018700000004</c:v>
                </c:pt>
                <c:pt idx="1">
                  <c:v>21691.569899999999</c:v>
                </c:pt>
                <c:pt idx="2">
                  <c:v>43850.529060000023</c:v>
                </c:pt>
                <c:pt idx="3">
                  <c:v>33297.38809999996</c:v>
                </c:pt>
                <c:pt idx="4">
                  <c:v>48608.408399999978</c:v>
                </c:pt>
                <c:pt idx="5">
                  <c:v>34537.33204999999</c:v>
                </c:pt>
                <c:pt idx="6">
                  <c:v>32868.712649999994</c:v>
                </c:pt>
                <c:pt idx="7">
                  <c:v>25700.840279000004</c:v>
                </c:pt>
                <c:pt idx="8">
                  <c:v>62029.746546999988</c:v>
                </c:pt>
                <c:pt idx="9">
                  <c:v>54865.626800000013</c:v>
                </c:pt>
                <c:pt idx="10">
                  <c:v>66797.817713999975</c:v>
                </c:pt>
                <c:pt idx="11">
                  <c:v>87521.040920000029</c:v>
                </c:pt>
              </c:numCache>
            </c:numRef>
          </c:val>
          <c:extLst>
            <c:ext xmlns:c16="http://schemas.microsoft.com/office/drawing/2014/chart" uri="{C3380CC4-5D6E-409C-BE32-E72D297353CC}">
              <c16:uniqueId val="{00000003-3E93-4747-B6E0-50199176DBA3}"/>
            </c:ext>
          </c:extLst>
        </c:ser>
        <c:ser>
          <c:idx val="3"/>
          <c:order val="3"/>
          <c:tx>
            <c:strRef>
              <c:f>'Pivot Tables'!$F$25:$F$26</c:f>
              <c:strCache>
                <c:ptCount val="1"/>
                <c:pt idx="0">
                  <c:v>2017</c:v>
                </c:pt>
              </c:strCache>
            </c:strRef>
          </c:tx>
          <c:spPr>
            <a:solidFill>
              <a:srgbClr val="00206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Tables'!$F$27:$F$39</c:f>
              <c:numCache>
                <c:formatCode>"$"0.0,\ "K"</c:formatCode>
                <c:ptCount val="12"/>
                <c:pt idx="0">
                  <c:v>39087.148200000011</c:v>
                </c:pt>
                <c:pt idx="1">
                  <c:v>16872.590301999997</c:v>
                </c:pt>
                <c:pt idx="2">
                  <c:v>54044.369663999998</c:v>
                </c:pt>
                <c:pt idx="3">
                  <c:v>30088.159883000029</c:v>
                </c:pt>
                <c:pt idx="4">
                  <c:v>38829.802415999984</c:v>
                </c:pt>
                <c:pt idx="5">
                  <c:v>46510.327231000032</c:v>
                </c:pt>
                <c:pt idx="6">
                  <c:v>38850.051149999992</c:v>
                </c:pt>
                <c:pt idx="7">
                  <c:v>53651.494599999969</c:v>
                </c:pt>
                <c:pt idx="8">
                  <c:v>75434.477100000004</c:v>
                </c:pt>
                <c:pt idx="9">
                  <c:v>65502.429106000025</c:v>
                </c:pt>
                <c:pt idx="10">
                  <c:v>99668.77111000006</c:v>
                </c:pt>
                <c:pt idx="11">
                  <c:v>73423.047704000041</c:v>
                </c:pt>
              </c:numCache>
            </c:numRef>
          </c:val>
          <c:extLst>
            <c:ext xmlns:c16="http://schemas.microsoft.com/office/drawing/2014/chart" uri="{C3380CC4-5D6E-409C-BE32-E72D297353CC}">
              <c16:uniqueId val="{00000004-3E93-4747-B6E0-50199176DBA3}"/>
            </c:ext>
          </c:extLst>
        </c:ser>
        <c:dLbls>
          <c:showLegendKey val="0"/>
          <c:showVal val="0"/>
          <c:showCatName val="0"/>
          <c:showSerName val="0"/>
          <c:showPercent val="0"/>
          <c:showBubbleSize val="0"/>
        </c:dLbls>
        <c:gapWidth val="219"/>
        <c:overlap val="-27"/>
        <c:axId val="948007296"/>
        <c:axId val="948019296"/>
      </c:barChart>
      <c:catAx>
        <c:axId val="948007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19296"/>
        <c:crosses val="autoZero"/>
        <c:auto val="1"/>
        <c:lblAlgn val="ctr"/>
        <c:lblOffset val="100"/>
        <c:noMultiLvlLbl val="0"/>
      </c:catAx>
      <c:valAx>
        <c:axId val="948019296"/>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07296"/>
        <c:crosses val="autoZero"/>
        <c:crossBetween val="between"/>
      </c:valAx>
      <c:spPr>
        <a:noFill/>
        <a:ln>
          <a:noFill/>
        </a:ln>
        <a:effectLst/>
      </c:spPr>
    </c:plotArea>
    <c:legend>
      <c:legendPos val="b"/>
      <c:layout>
        <c:manualLayout>
          <c:xMode val="edge"/>
          <c:yMode val="edge"/>
          <c:x val="0.20789735729598685"/>
          <c:y val="0.8839415173822025"/>
          <c:w val="0.65036294604395817"/>
          <c:h val="5.4768201551185697E-2"/>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Tables!Sales_Category</c:name>
    <c:fmtId val="14"/>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24248655393485649"/>
          <c:y val="0.11500445981861895"/>
          <c:w val="0.51502689213028696"/>
          <c:h val="0.6774475801522224"/>
        </c:manualLayout>
      </c:layout>
      <c:doughnutChart>
        <c:varyColors val="1"/>
        <c:ser>
          <c:idx val="0"/>
          <c:order val="0"/>
          <c:tx>
            <c:strRef>
              <c:f>'Pivot Tables'!$C$55</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4F9-4F9C-A1C7-55E44BF68D6B}"/>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24F9-4F9C-A1C7-55E44BF68D6B}"/>
              </c:ext>
            </c:extLst>
          </c:dPt>
          <c:dPt>
            <c:idx val="2"/>
            <c:bubble3D val="0"/>
            <c:spPr>
              <a:solidFill>
                <a:srgbClr val="00B0F0"/>
              </a:solidFill>
              <a:ln w="19050">
                <a:noFill/>
              </a:ln>
              <a:effectLst/>
            </c:spPr>
            <c:extLst>
              <c:ext xmlns:c16="http://schemas.microsoft.com/office/drawing/2014/chart" uri="{C3380CC4-5D6E-409C-BE32-E72D297353CC}">
                <c16:uniqueId val="{00000005-24F9-4F9C-A1C7-55E44BF68D6B}"/>
              </c:ext>
            </c:extLst>
          </c:dPt>
          <c:dLbls>
            <c:dLbl>
              <c:idx val="0"/>
              <c:layout>
                <c:manualLayout>
                  <c:x val="6.5439672801635998E-2"/>
                  <c:y val="-0.150718059219552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4F9-4F9C-A1C7-55E44BF68D6B}"/>
                </c:ext>
              </c:extLst>
            </c:dLbl>
            <c:dLbl>
              <c:idx val="1"/>
              <c:layout>
                <c:manualLayout>
                  <c:x val="0.23721881390593047"/>
                  <c:y val="-1.559152336753997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4F9-4F9C-A1C7-55E44BF68D6B}"/>
                </c:ext>
              </c:extLst>
            </c:dLbl>
            <c:dLbl>
              <c:idx val="2"/>
              <c:layout>
                <c:manualLayout>
                  <c:x val="-0.11656441717791413"/>
                  <c:y val="-1.0394348911693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4F9-4F9C-A1C7-55E44BF68D6B}"/>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Tables'!$B$56:$B$59</c:f>
              <c:strCache>
                <c:ptCount val="3"/>
                <c:pt idx="0">
                  <c:v>Furniture</c:v>
                </c:pt>
                <c:pt idx="1">
                  <c:v>Office Supplies</c:v>
                </c:pt>
                <c:pt idx="2">
                  <c:v>Technology</c:v>
                </c:pt>
              </c:strCache>
            </c:strRef>
          </c:cat>
          <c:val>
            <c:numRef>
              <c:f>'Pivot Tables'!$C$56:$C$59</c:f>
              <c:numCache>
                <c:formatCode>"$"0.0,\ "K"</c:formatCode>
                <c:ptCount val="3"/>
                <c:pt idx="0">
                  <c:v>618483.25425900065</c:v>
                </c:pt>
                <c:pt idx="1">
                  <c:v>642642.09140000574</c:v>
                </c:pt>
                <c:pt idx="2">
                  <c:v>713493.38029999472</c:v>
                </c:pt>
              </c:numCache>
            </c:numRef>
          </c:val>
          <c:extLst>
            <c:ext xmlns:c16="http://schemas.microsoft.com/office/drawing/2014/chart" uri="{C3380CC4-5D6E-409C-BE32-E72D297353CC}">
              <c16:uniqueId val="{00000006-24F9-4F9C-A1C7-55E44BF68D6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3.5259005201036975E-2"/>
          <c:y val="0.80009170762169723"/>
          <c:w val="0.92130203049772152"/>
          <c:h val="0.18431676901076285"/>
        </c:manualLayout>
      </c:layout>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Tables!PivotTable6</c:name>
    <c:fmtId val="9"/>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'Pivot Tables'!$C$237</c:f>
              <c:strCache>
                <c:ptCount val="1"/>
                <c:pt idx="0">
                  <c:v>Total</c:v>
                </c:pt>
              </c:strCache>
            </c:strRef>
          </c:tx>
          <c:spPr>
            <a:solidFill>
              <a:schemeClr val="accent1"/>
            </a:solidFill>
            <a:ln>
              <a:noFill/>
            </a:ln>
            <a:effectLst/>
            <a:sp3d/>
          </c:spPr>
          <c:invertIfNegative val="0"/>
          <c:dPt>
            <c:idx val="0"/>
            <c:invertIfNegative val="0"/>
            <c:bubble3D val="0"/>
            <c:spPr>
              <a:solidFill>
                <a:schemeClr val="bg1">
                  <a:lumMod val="75000"/>
                </a:schemeClr>
              </a:solidFill>
              <a:ln>
                <a:noFill/>
              </a:ln>
              <a:effectLst/>
              <a:sp3d/>
            </c:spPr>
            <c:extLst>
              <c:ext xmlns:c16="http://schemas.microsoft.com/office/drawing/2014/chart" uri="{C3380CC4-5D6E-409C-BE32-E72D297353CC}">
                <c16:uniqueId val="{00000001-16A9-4D7B-9285-0CE2FD9DB80D}"/>
              </c:ext>
            </c:extLst>
          </c:dPt>
          <c:dPt>
            <c:idx val="1"/>
            <c:invertIfNegative val="0"/>
            <c:bubble3D val="0"/>
            <c:spPr>
              <a:solidFill>
                <a:schemeClr val="bg2">
                  <a:lumMod val="50000"/>
                </a:schemeClr>
              </a:solidFill>
              <a:ln>
                <a:noFill/>
              </a:ln>
              <a:effectLst/>
              <a:sp3d/>
            </c:spPr>
            <c:extLst>
              <c:ext xmlns:c16="http://schemas.microsoft.com/office/drawing/2014/chart" uri="{C3380CC4-5D6E-409C-BE32-E72D297353CC}">
                <c16:uniqueId val="{00000003-16A9-4D7B-9285-0CE2FD9DB80D}"/>
              </c:ext>
            </c:extLst>
          </c:dPt>
          <c:dPt>
            <c:idx val="2"/>
            <c:invertIfNegative val="0"/>
            <c:bubble3D val="0"/>
            <c:spPr>
              <a:solidFill>
                <a:srgbClr val="7030A0"/>
              </a:solidFill>
              <a:ln>
                <a:noFill/>
              </a:ln>
              <a:effectLst/>
              <a:sp3d/>
            </c:spPr>
            <c:extLst>
              <c:ext xmlns:c16="http://schemas.microsoft.com/office/drawing/2014/chart" uri="{C3380CC4-5D6E-409C-BE32-E72D297353CC}">
                <c16:uniqueId val="{00000005-16A9-4D7B-9285-0CE2FD9DB80D}"/>
              </c:ext>
            </c:extLst>
          </c:dPt>
          <c:dPt>
            <c:idx val="3"/>
            <c:invertIfNegative val="0"/>
            <c:bubble3D val="0"/>
            <c:spPr>
              <a:solidFill>
                <a:srgbClr val="002060"/>
              </a:solidFill>
              <a:ln>
                <a:noFill/>
              </a:ln>
              <a:effectLst/>
              <a:sp3d/>
            </c:spPr>
            <c:extLst>
              <c:ext xmlns:c16="http://schemas.microsoft.com/office/drawing/2014/chart" uri="{C3380CC4-5D6E-409C-BE32-E72D297353CC}">
                <c16:uniqueId val="{00000007-16A9-4D7B-9285-0CE2FD9DB80D}"/>
              </c:ext>
            </c:extLst>
          </c:dPt>
          <c:dLbls>
            <c:dLbl>
              <c:idx val="0"/>
              <c:layout>
                <c:manualLayout>
                  <c:x val="-7.0422535211267623E-2"/>
                  <c:y val="-0.3171730015304873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A9-4D7B-9285-0CE2FD9DB80D}"/>
                </c:ext>
              </c:extLst>
            </c:dLbl>
            <c:dLbl>
              <c:idx val="1"/>
              <c:layout>
                <c:manualLayout>
                  <c:x val="-0.10015649452269176"/>
                  <c:y val="-0.403361317163771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A9-4D7B-9285-0CE2FD9DB80D}"/>
                </c:ext>
              </c:extLst>
            </c:dLbl>
            <c:dLbl>
              <c:idx val="2"/>
              <c:layout>
                <c:manualLayout>
                  <c:x val="-0.10328638497652576"/>
                  <c:y val="-0.372333523535789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6A9-4D7B-9285-0CE2FD9DB80D}"/>
                </c:ext>
              </c:extLst>
            </c:dLbl>
            <c:dLbl>
              <c:idx val="3"/>
              <c:layout>
                <c:manualLayout>
                  <c:x val="-0.12050078247261346"/>
                  <c:y val="-0.348200795158469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6A9-4D7B-9285-0CE2FD9DB80D}"/>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Tables'!$B$238:$B$242</c:f>
              <c:strCache>
                <c:ptCount val="4"/>
                <c:pt idx="0">
                  <c:v>2014</c:v>
                </c:pt>
                <c:pt idx="1">
                  <c:v>2015</c:v>
                </c:pt>
                <c:pt idx="2">
                  <c:v>2016</c:v>
                </c:pt>
                <c:pt idx="3">
                  <c:v>2017</c:v>
                </c:pt>
              </c:strCache>
            </c:strRef>
          </c:cat>
          <c:val>
            <c:numRef>
              <c:f>'Pivot Tables'!$C$238:$C$242</c:f>
              <c:numCache>
                <c:formatCode>"$"0.0,\ "K"</c:formatCode>
                <c:ptCount val="4"/>
                <c:pt idx="0">
                  <c:v>406690.70271299907</c:v>
                </c:pt>
                <c:pt idx="1">
                  <c:v>407671.32365999976</c:v>
                </c:pt>
                <c:pt idx="2">
                  <c:v>528294.03112000041</c:v>
                </c:pt>
                <c:pt idx="3">
                  <c:v>631962.66846600163</c:v>
                </c:pt>
              </c:numCache>
            </c:numRef>
          </c:val>
          <c:extLst>
            <c:ext xmlns:c16="http://schemas.microsoft.com/office/drawing/2014/chart" uri="{C3380CC4-5D6E-409C-BE32-E72D297353CC}">
              <c16:uniqueId val="{00000008-16A9-4D7B-9285-0CE2FD9DB80D}"/>
            </c:ext>
          </c:extLst>
        </c:ser>
        <c:dLbls>
          <c:showLegendKey val="0"/>
          <c:showVal val="1"/>
          <c:showCatName val="0"/>
          <c:showSerName val="0"/>
          <c:showPercent val="0"/>
          <c:showBubbleSize val="0"/>
        </c:dLbls>
        <c:gapWidth val="150"/>
        <c:shape val="box"/>
        <c:axId val="1080951231"/>
        <c:axId val="1080944511"/>
        <c:axId val="0"/>
      </c:bar3DChart>
      <c:catAx>
        <c:axId val="108095123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44511"/>
        <c:crosses val="autoZero"/>
        <c:auto val="1"/>
        <c:lblAlgn val="ctr"/>
        <c:lblOffset val="100"/>
        <c:noMultiLvlLbl val="0"/>
      </c:catAx>
      <c:valAx>
        <c:axId val="1080944511"/>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5123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Tables!Sales_Sub-Category</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673823937801615E-2"/>
          <c:y val="9.7919086544193679E-2"/>
          <c:w val="0.89451398114592762"/>
          <c:h val="0.62129583083805795"/>
        </c:manualLayout>
      </c:layout>
      <c:lineChart>
        <c:grouping val="standard"/>
        <c:varyColors val="0"/>
        <c:ser>
          <c:idx val="0"/>
          <c:order val="0"/>
          <c:tx>
            <c:strRef>
              <c:f>'Pivot Tables'!$C$63</c:f>
              <c:strCache>
                <c:ptCount val="1"/>
                <c:pt idx="0">
                  <c:v>Total</c:v>
                </c:pt>
              </c:strCache>
            </c:strRef>
          </c:tx>
          <c:spPr>
            <a:ln w="38100" cap="rnd">
              <a:solidFill>
                <a:schemeClr val="bg1"/>
              </a:solidFill>
              <a:round/>
            </a:ln>
            <a:effectLst/>
          </c:spPr>
          <c:marker>
            <c:symbol val="circle"/>
            <c:size val="5"/>
            <c:spPr>
              <a:solidFill>
                <a:srgbClr val="0070C0"/>
              </a:solidFill>
              <a:ln w="127000">
                <a:solidFill>
                  <a:srgbClr val="0070C0"/>
                </a:solidFill>
              </a:ln>
              <a:effectLst/>
            </c:spPr>
          </c:marker>
          <c:dLbls>
            <c:dLbl>
              <c:idx val="1"/>
              <c:layout>
                <c:manualLayout>
                  <c:x val="-3.623775027972722E-2"/>
                  <c:y val="-8.3697705337465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680-489A-99EF-7C1F7EC5F0BD}"/>
                </c:ext>
              </c:extLst>
            </c:dLbl>
            <c:dLbl>
              <c:idx val="2"/>
              <c:layout>
                <c:manualLayout>
                  <c:x val="-8.7721532103219091E-2"/>
                  <c:y val="-3.60812643927254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80-489A-99EF-7C1F7EC5F0BD}"/>
                </c:ext>
              </c:extLst>
            </c:dLbl>
            <c:dLbl>
              <c:idx val="4"/>
              <c:layout>
                <c:manualLayout>
                  <c:x val="-5.3980096981287917E-2"/>
                  <c:y val="5.43899734022808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80-489A-99EF-7C1F7EC5F0BD}"/>
                </c:ext>
              </c:extLst>
            </c:dLbl>
            <c:dLbl>
              <c:idx val="6"/>
              <c:layout>
                <c:manualLayout>
                  <c:x val="-1.6242825763027279E-2"/>
                  <c:y val="-4.08429084871994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80-489A-99EF-7C1F7EC5F0BD}"/>
                </c:ext>
              </c:extLst>
            </c:dLbl>
            <c:dLbl>
              <c:idx val="7"/>
              <c:layout>
                <c:manualLayout>
                  <c:x val="-8.8971214885512864E-2"/>
                  <c:y val="-2.8938798251014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80-489A-99EF-7C1F7EC5F0BD}"/>
                </c:ext>
              </c:extLst>
            </c:dLbl>
            <c:dLbl>
              <c:idx val="8"/>
              <c:layout>
                <c:manualLayout>
                  <c:x val="-3.1732594649448727E-2"/>
                  <c:y val="-8.1316883290228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680-489A-99EF-7C1F7EC5F0BD}"/>
                </c:ext>
              </c:extLst>
            </c:dLbl>
            <c:dLbl>
              <c:idx val="10"/>
              <c:layout>
                <c:manualLayout>
                  <c:x val="1.475245604486823E-2"/>
                  <c:y val="-6.22703069123325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680-489A-99EF-7C1F7EC5F0BD}"/>
                </c:ext>
              </c:extLst>
            </c:dLbl>
            <c:dLbl>
              <c:idx val="12"/>
              <c:layout>
                <c:manualLayout>
                  <c:x val="-2.7431029072443125E-3"/>
                  <c:y val="-3.8462086439962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680-489A-99EF-7C1F7EC5F0BD}"/>
                </c:ext>
              </c:extLst>
            </c:dLbl>
            <c:dLbl>
              <c:idx val="13"/>
              <c:layout>
                <c:manualLayout>
                  <c:x val="-3.8737115844314718E-2"/>
                  <c:y val="-6.2270306912332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680-489A-99EF-7C1F7EC5F0BD}"/>
                </c:ext>
              </c:extLst>
            </c:dLbl>
            <c:dLbl>
              <c:idx val="14"/>
              <c:layout>
                <c:manualLayout>
                  <c:x val="-1.4993142980733532E-2"/>
                  <c:y val="-7.17935951012805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680-489A-99EF-7C1F7EC5F0BD}"/>
                </c:ext>
              </c:extLst>
            </c:dLbl>
            <c:dLbl>
              <c:idx val="15"/>
              <c:layout>
                <c:manualLayout>
                  <c:x val="1.1003407697986899E-2"/>
                  <c:y val="-4.32237305344365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680-489A-99EF-7C1F7EC5F0BD}"/>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Tables'!$B$64:$B$81</c:f>
              <c:strCache>
                <c:ptCount val="17"/>
                <c:pt idx="0">
                  <c:v>Accessories</c:v>
                </c:pt>
                <c:pt idx="1">
                  <c:v>Appliances</c:v>
                </c:pt>
                <c:pt idx="2">
                  <c:v>Art</c:v>
                </c:pt>
                <c:pt idx="3">
                  <c:v>Binders</c:v>
                </c:pt>
                <c:pt idx="4">
                  <c:v>Bookcases</c:v>
                </c:pt>
                <c:pt idx="5">
                  <c:v>Chairs</c:v>
                </c:pt>
                <c:pt idx="6">
                  <c:v>Copiers</c:v>
                </c:pt>
                <c:pt idx="7">
                  <c:v>Envelopes</c:v>
                </c:pt>
                <c:pt idx="8">
                  <c:v>Fasteners</c:v>
                </c:pt>
                <c:pt idx="9">
                  <c:v>Furnishings</c:v>
                </c:pt>
                <c:pt idx="10">
                  <c:v>Labels</c:v>
                </c:pt>
                <c:pt idx="11">
                  <c:v>Machines</c:v>
                </c:pt>
                <c:pt idx="12">
                  <c:v>Paper</c:v>
                </c:pt>
                <c:pt idx="13">
                  <c:v>Phones</c:v>
                </c:pt>
                <c:pt idx="14">
                  <c:v>Storage</c:v>
                </c:pt>
                <c:pt idx="15">
                  <c:v>Supplies</c:v>
                </c:pt>
                <c:pt idx="16">
                  <c:v>Tables</c:v>
                </c:pt>
              </c:strCache>
            </c:strRef>
          </c:cat>
          <c:val>
            <c:numRef>
              <c:f>'Pivot Tables'!$C$64:$C$81</c:f>
              <c:numCache>
                <c:formatCode>"$"0.0,\ "K"</c:formatCode>
                <c:ptCount val="17"/>
                <c:pt idx="0">
                  <c:v>157578.31640000001</c:v>
                </c:pt>
                <c:pt idx="1">
                  <c:v>100041.86129999996</c:v>
                </c:pt>
                <c:pt idx="2">
                  <c:v>25297.961599999995</c:v>
                </c:pt>
                <c:pt idx="3">
                  <c:v>159667.65369999979</c:v>
                </c:pt>
                <c:pt idx="4">
                  <c:v>94079.405258999963</c:v>
                </c:pt>
                <c:pt idx="5">
                  <c:v>278634.30289999995</c:v>
                </c:pt>
                <c:pt idx="6">
                  <c:v>131528.29960000003</c:v>
                </c:pt>
                <c:pt idx="7">
                  <c:v>15302.411599999994</c:v>
                </c:pt>
                <c:pt idx="8">
                  <c:v>2783.9919999999993</c:v>
                </c:pt>
                <c:pt idx="9">
                  <c:v>82996.211200000078</c:v>
                </c:pt>
                <c:pt idx="10">
                  <c:v>11836.961599999988</c:v>
                </c:pt>
                <c:pt idx="11">
                  <c:v>142472.64949999997</c:v>
                </c:pt>
                <c:pt idx="12">
                  <c:v>73414.938799999887</c:v>
                </c:pt>
                <c:pt idx="13">
                  <c:v>281914.1148000001</c:v>
                </c:pt>
                <c:pt idx="14">
                  <c:v>210645.63839999991</c:v>
                </c:pt>
                <c:pt idx="15">
                  <c:v>43650.672400000003</c:v>
                </c:pt>
                <c:pt idx="16">
                  <c:v>162773.33490000005</c:v>
                </c:pt>
              </c:numCache>
            </c:numRef>
          </c:val>
          <c:smooth val="0"/>
          <c:extLst>
            <c:ext xmlns:c16="http://schemas.microsoft.com/office/drawing/2014/chart" uri="{C3380CC4-5D6E-409C-BE32-E72D297353CC}">
              <c16:uniqueId val="{0000000B-1680-489A-99EF-7C1F7EC5F0BD}"/>
            </c:ext>
          </c:extLst>
        </c:ser>
        <c:dLbls>
          <c:dLblPos val="t"/>
          <c:showLegendKey val="0"/>
          <c:showVal val="1"/>
          <c:showCatName val="0"/>
          <c:showSerName val="0"/>
          <c:showPercent val="0"/>
          <c:showBubbleSize val="0"/>
        </c:dLbls>
        <c:marker val="1"/>
        <c:smooth val="0"/>
        <c:axId val="1007921904"/>
        <c:axId val="1007908464"/>
      </c:lineChart>
      <c:catAx>
        <c:axId val="1007921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08464"/>
        <c:crosses val="autoZero"/>
        <c:auto val="1"/>
        <c:lblAlgn val="ctr"/>
        <c:lblOffset val="100"/>
        <c:noMultiLvlLbl val="0"/>
      </c:catAx>
      <c:valAx>
        <c:axId val="1007908464"/>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2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Tables!Sales_Category</c:name>
    <c:fmtId val="20"/>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24248655393485649"/>
          <c:y val="0.11500445981861895"/>
          <c:w val="0.51502689213028696"/>
          <c:h val="0.6774475801522224"/>
        </c:manualLayout>
      </c:layout>
      <c:doughnutChart>
        <c:varyColors val="1"/>
        <c:ser>
          <c:idx val="0"/>
          <c:order val="0"/>
          <c:tx>
            <c:strRef>
              <c:f>'Pivot Tables'!$C$55</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E29-4BF1-9753-76F060E54821}"/>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CE29-4BF1-9753-76F060E54821}"/>
              </c:ext>
            </c:extLst>
          </c:dPt>
          <c:dPt>
            <c:idx val="2"/>
            <c:bubble3D val="0"/>
            <c:spPr>
              <a:solidFill>
                <a:srgbClr val="00B0F0"/>
              </a:solidFill>
              <a:ln w="19050">
                <a:noFill/>
              </a:ln>
              <a:effectLst/>
            </c:spPr>
            <c:extLst>
              <c:ext xmlns:c16="http://schemas.microsoft.com/office/drawing/2014/chart" uri="{C3380CC4-5D6E-409C-BE32-E72D297353CC}">
                <c16:uniqueId val="{00000005-CE29-4BF1-9753-76F060E54821}"/>
              </c:ext>
            </c:extLst>
          </c:dPt>
          <c:dLbls>
            <c:dLbl>
              <c:idx val="0"/>
              <c:layout>
                <c:manualLayout>
                  <c:x val="6.5439672801635998E-2"/>
                  <c:y val="-0.150718059219552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29-4BF1-9753-76F060E54821}"/>
                </c:ext>
              </c:extLst>
            </c:dLbl>
            <c:dLbl>
              <c:idx val="1"/>
              <c:layout>
                <c:manualLayout>
                  <c:x val="0.23721881390593047"/>
                  <c:y val="-1.559152336753997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E29-4BF1-9753-76F060E54821}"/>
                </c:ext>
              </c:extLst>
            </c:dLbl>
            <c:dLbl>
              <c:idx val="2"/>
              <c:layout>
                <c:manualLayout>
                  <c:x val="-0.11656441717791413"/>
                  <c:y val="-1.0394348911693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E29-4BF1-9753-76F060E54821}"/>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Tables'!$B$56:$B$59</c:f>
              <c:strCache>
                <c:ptCount val="3"/>
                <c:pt idx="0">
                  <c:v>Furniture</c:v>
                </c:pt>
                <c:pt idx="1">
                  <c:v>Office Supplies</c:v>
                </c:pt>
                <c:pt idx="2">
                  <c:v>Technology</c:v>
                </c:pt>
              </c:strCache>
            </c:strRef>
          </c:cat>
          <c:val>
            <c:numRef>
              <c:f>'Pivot Tables'!$C$56:$C$59</c:f>
              <c:numCache>
                <c:formatCode>"$"0.0,\ "K"</c:formatCode>
                <c:ptCount val="3"/>
                <c:pt idx="0">
                  <c:v>618483.25425900065</c:v>
                </c:pt>
                <c:pt idx="1">
                  <c:v>642642.09140000574</c:v>
                </c:pt>
                <c:pt idx="2">
                  <c:v>713493.38029999472</c:v>
                </c:pt>
              </c:numCache>
            </c:numRef>
          </c:val>
          <c:extLst>
            <c:ext xmlns:c16="http://schemas.microsoft.com/office/drawing/2014/chart" uri="{C3380CC4-5D6E-409C-BE32-E72D297353CC}">
              <c16:uniqueId val="{00000006-CE29-4BF1-9753-76F060E5482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3.5259005201036975E-2"/>
          <c:y val="0.80009170762169723"/>
          <c:w val="0.92130203049772152"/>
          <c:h val="0.18431676901076285"/>
        </c:manualLayout>
      </c:layout>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Tables!Sales_Sub-Category</c:name>
    <c:fmtId val="6"/>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673823937801615E-2"/>
          <c:y val="9.7919086544193679E-2"/>
          <c:w val="0.89451398114592762"/>
          <c:h val="0.62129583083805795"/>
        </c:manualLayout>
      </c:layout>
      <c:lineChart>
        <c:grouping val="standard"/>
        <c:varyColors val="0"/>
        <c:ser>
          <c:idx val="0"/>
          <c:order val="0"/>
          <c:tx>
            <c:strRef>
              <c:f>'Pivot Tables'!$C$63</c:f>
              <c:strCache>
                <c:ptCount val="1"/>
                <c:pt idx="0">
                  <c:v>Total</c:v>
                </c:pt>
              </c:strCache>
            </c:strRef>
          </c:tx>
          <c:spPr>
            <a:ln w="38100" cap="rnd">
              <a:solidFill>
                <a:schemeClr val="bg1"/>
              </a:solidFill>
              <a:round/>
            </a:ln>
            <a:effectLst/>
          </c:spPr>
          <c:marker>
            <c:symbol val="circle"/>
            <c:size val="5"/>
            <c:spPr>
              <a:solidFill>
                <a:srgbClr val="0070C0"/>
              </a:solidFill>
              <a:ln w="127000">
                <a:solidFill>
                  <a:srgbClr val="0070C0"/>
                </a:solidFill>
              </a:ln>
              <a:effectLst/>
            </c:spPr>
          </c:marker>
          <c:dLbls>
            <c:dLbl>
              <c:idx val="1"/>
              <c:layout>
                <c:manualLayout>
                  <c:x val="-3.623775027972722E-2"/>
                  <c:y val="-8.3697705337465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6B5-4968-8EFE-9A2C0385AA9A}"/>
                </c:ext>
              </c:extLst>
            </c:dLbl>
            <c:dLbl>
              <c:idx val="2"/>
              <c:layout>
                <c:manualLayout>
                  <c:x val="-8.7721532103219091E-2"/>
                  <c:y val="-3.60812643927254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6B5-4968-8EFE-9A2C0385AA9A}"/>
                </c:ext>
              </c:extLst>
            </c:dLbl>
            <c:dLbl>
              <c:idx val="4"/>
              <c:layout>
                <c:manualLayout>
                  <c:x val="-5.3980096981287917E-2"/>
                  <c:y val="5.43899734022808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6B5-4968-8EFE-9A2C0385AA9A}"/>
                </c:ext>
              </c:extLst>
            </c:dLbl>
            <c:dLbl>
              <c:idx val="6"/>
              <c:layout>
                <c:manualLayout>
                  <c:x val="-1.6242825763027279E-2"/>
                  <c:y val="-4.08429084871994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6B5-4968-8EFE-9A2C0385AA9A}"/>
                </c:ext>
              </c:extLst>
            </c:dLbl>
            <c:dLbl>
              <c:idx val="7"/>
              <c:layout>
                <c:manualLayout>
                  <c:x val="-8.8971214885512864E-2"/>
                  <c:y val="-2.8938798251014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6B5-4968-8EFE-9A2C0385AA9A}"/>
                </c:ext>
              </c:extLst>
            </c:dLbl>
            <c:dLbl>
              <c:idx val="8"/>
              <c:layout>
                <c:manualLayout>
                  <c:x val="-3.1732594649448727E-2"/>
                  <c:y val="-8.1316883290228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6B5-4968-8EFE-9A2C0385AA9A}"/>
                </c:ext>
              </c:extLst>
            </c:dLbl>
            <c:dLbl>
              <c:idx val="10"/>
              <c:layout>
                <c:manualLayout>
                  <c:x val="1.475245604486823E-2"/>
                  <c:y val="-6.22703069123325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6B5-4968-8EFE-9A2C0385AA9A}"/>
                </c:ext>
              </c:extLst>
            </c:dLbl>
            <c:dLbl>
              <c:idx val="12"/>
              <c:layout>
                <c:manualLayout>
                  <c:x val="-2.7431029072443125E-3"/>
                  <c:y val="-3.8462086439962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B5-4968-8EFE-9A2C0385AA9A}"/>
                </c:ext>
              </c:extLst>
            </c:dLbl>
            <c:dLbl>
              <c:idx val="13"/>
              <c:layout>
                <c:manualLayout>
                  <c:x val="-3.8737115844314718E-2"/>
                  <c:y val="-6.2270306912332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B5-4968-8EFE-9A2C0385AA9A}"/>
                </c:ext>
              </c:extLst>
            </c:dLbl>
            <c:dLbl>
              <c:idx val="14"/>
              <c:layout>
                <c:manualLayout>
                  <c:x val="-1.4993142980733532E-2"/>
                  <c:y val="-7.17935951012805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B5-4968-8EFE-9A2C0385AA9A}"/>
                </c:ext>
              </c:extLst>
            </c:dLbl>
            <c:dLbl>
              <c:idx val="15"/>
              <c:layout>
                <c:manualLayout>
                  <c:x val="1.1003407697986899E-2"/>
                  <c:y val="-4.32237305344365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6B5-4968-8EFE-9A2C0385AA9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Tables'!$B$64:$B$81</c:f>
              <c:strCache>
                <c:ptCount val="17"/>
                <c:pt idx="0">
                  <c:v>Accessories</c:v>
                </c:pt>
                <c:pt idx="1">
                  <c:v>Appliances</c:v>
                </c:pt>
                <c:pt idx="2">
                  <c:v>Art</c:v>
                </c:pt>
                <c:pt idx="3">
                  <c:v>Binders</c:v>
                </c:pt>
                <c:pt idx="4">
                  <c:v>Bookcases</c:v>
                </c:pt>
                <c:pt idx="5">
                  <c:v>Chairs</c:v>
                </c:pt>
                <c:pt idx="6">
                  <c:v>Copiers</c:v>
                </c:pt>
                <c:pt idx="7">
                  <c:v>Envelopes</c:v>
                </c:pt>
                <c:pt idx="8">
                  <c:v>Fasteners</c:v>
                </c:pt>
                <c:pt idx="9">
                  <c:v>Furnishings</c:v>
                </c:pt>
                <c:pt idx="10">
                  <c:v>Labels</c:v>
                </c:pt>
                <c:pt idx="11">
                  <c:v>Machines</c:v>
                </c:pt>
                <c:pt idx="12">
                  <c:v>Paper</c:v>
                </c:pt>
                <c:pt idx="13">
                  <c:v>Phones</c:v>
                </c:pt>
                <c:pt idx="14">
                  <c:v>Storage</c:v>
                </c:pt>
                <c:pt idx="15">
                  <c:v>Supplies</c:v>
                </c:pt>
                <c:pt idx="16">
                  <c:v>Tables</c:v>
                </c:pt>
              </c:strCache>
            </c:strRef>
          </c:cat>
          <c:val>
            <c:numRef>
              <c:f>'Pivot Tables'!$C$64:$C$81</c:f>
              <c:numCache>
                <c:formatCode>"$"0.0,\ "K"</c:formatCode>
                <c:ptCount val="17"/>
                <c:pt idx="0">
                  <c:v>157578.31640000001</c:v>
                </c:pt>
                <c:pt idx="1">
                  <c:v>100041.86129999996</c:v>
                </c:pt>
                <c:pt idx="2">
                  <c:v>25297.961599999995</c:v>
                </c:pt>
                <c:pt idx="3">
                  <c:v>159667.65369999979</c:v>
                </c:pt>
                <c:pt idx="4">
                  <c:v>94079.405258999963</c:v>
                </c:pt>
                <c:pt idx="5">
                  <c:v>278634.30289999995</c:v>
                </c:pt>
                <c:pt idx="6">
                  <c:v>131528.29960000003</c:v>
                </c:pt>
                <c:pt idx="7">
                  <c:v>15302.411599999994</c:v>
                </c:pt>
                <c:pt idx="8">
                  <c:v>2783.9919999999993</c:v>
                </c:pt>
                <c:pt idx="9">
                  <c:v>82996.211200000078</c:v>
                </c:pt>
                <c:pt idx="10">
                  <c:v>11836.961599999988</c:v>
                </c:pt>
                <c:pt idx="11">
                  <c:v>142472.64949999997</c:v>
                </c:pt>
                <c:pt idx="12">
                  <c:v>73414.938799999887</c:v>
                </c:pt>
                <c:pt idx="13">
                  <c:v>281914.1148000001</c:v>
                </c:pt>
                <c:pt idx="14">
                  <c:v>210645.63839999991</c:v>
                </c:pt>
                <c:pt idx="15">
                  <c:v>43650.672400000003</c:v>
                </c:pt>
                <c:pt idx="16">
                  <c:v>162773.33490000005</c:v>
                </c:pt>
              </c:numCache>
            </c:numRef>
          </c:val>
          <c:smooth val="0"/>
          <c:extLst>
            <c:ext xmlns:c16="http://schemas.microsoft.com/office/drawing/2014/chart" uri="{C3380CC4-5D6E-409C-BE32-E72D297353CC}">
              <c16:uniqueId val="{00000000-7234-4997-860F-BE0DCFD54E15}"/>
            </c:ext>
          </c:extLst>
        </c:ser>
        <c:dLbls>
          <c:dLblPos val="t"/>
          <c:showLegendKey val="0"/>
          <c:showVal val="1"/>
          <c:showCatName val="0"/>
          <c:showSerName val="0"/>
          <c:showPercent val="0"/>
          <c:showBubbleSize val="0"/>
        </c:dLbls>
        <c:marker val="1"/>
        <c:smooth val="0"/>
        <c:axId val="1007921904"/>
        <c:axId val="1007908464"/>
      </c:lineChart>
      <c:catAx>
        <c:axId val="1007921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08464"/>
        <c:crosses val="autoZero"/>
        <c:auto val="1"/>
        <c:lblAlgn val="ctr"/>
        <c:lblOffset val="100"/>
        <c:noMultiLvlLbl val="0"/>
      </c:catAx>
      <c:valAx>
        <c:axId val="1007908464"/>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2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Tables!Sales_ShipMode</c:name>
    <c:fmtId val="17"/>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s>
    <c:plotArea>
      <c:layout/>
      <c:doughnutChart>
        <c:varyColors val="1"/>
        <c:ser>
          <c:idx val="0"/>
          <c:order val="0"/>
          <c:tx>
            <c:strRef>
              <c:f>'Pivot Tables'!$C$93</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67A-48AA-BFE4-02DC23532A51}"/>
              </c:ext>
            </c:extLst>
          </c:dPt>
          <c:dPt>
            <c:idx val="1"/>
            <c:bubble3D val="0"/>
            <c:spPr>
              <a:solidFill>
                <a:srgbClr val="7030A0"/>
              </a:solidFill>
              <a:ln w="19050">
                <a:noFill/>
              </a:ln>
              <a:effectLst/>
            </c:spPr>
            <c:extLst>
              <c:ext xmlns:c16="http://schemas.microsoft.com/office/drawing/2014/chart" uri="{C3380CC4-5D6E-409C-BE32-E72D297353CC}">
                <c16:uniqueId val="{00000003-A67A-48AA-BFE4-02DC23532A51}"/>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A67A-48AA-BFE4-02DC23532A51}"/>
              </c:ext>
            </c:extLst>
          </c:dPt>
          <c:dPt>
            <c:idx val="3"/>
            <c:bubble3D val="0"/>
            <c:spPr>
              <a:solidFill>
                <a:schemeClr val="accent4"/>
              </a:solidFill>
              <a:ln w="19050">
                <a:noFill/>
              </a:ln>
              <a:effectLst/>
            </c:spPr>
            <c:extLst>
              <c:ext xmlns:c16="http://schemas.microsoft.com/office/drawing/2014/chart" uri="{C3380CC4-5D6E-409C-BE32-E72D297353CC}">
                <c16:uniqueId val="{00000007-A67A-48AA-BFE4-02DC23532A51}"/>
              </c:ext>
            </c:extLst>
          </c:dPt>
          <c:dLbls>
            <c:dLbl>
              <c:idx val="0"/>
              <c:layout>
                <c:manualLayout>
                  <c:x val="6.9603706627459988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67A-48AA-BFE4-02DC23532A51}"/>
                </c:ext>
              </c:extLst>
            </c:dLbl>
            <c:dLbl>
              <c:idx val="1"/>
              <c:layout>
                <c:manualLayout>
                  <c:x val="8.930286888051471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67A-48AA-BFE4-02DC23532A51}"/>
                </c:ext>
              </c:extLst>
            </c:dLbl>
            <c:dLbl>
              <c:idx val="2"/>
              <c:layout>
                <c:manualLayout>
                  <c:x val="7.7483371528681871E-2"/>
                  <c:y val="4.063344988787807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67A-48AA-BFE4-02DC23532A51}"/>
                </c:ext>
              </c:extLst>
            </c:dLbl>
            <c:dLbl>
              <c:idx val="3"/>
              <c:layout>
                <c:manualLayout>
                  <c:x val="-0.11294186358418039"/>
                  <c:y val="-1.26979530899618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67A-48AA-BFE4-02DC23532A51}"/>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Tables'!$B$94:$B$98</c:f>
              <c:strCache>
                <c:ptCount val="4"/>
                <c:pt idx="0">
                  <c:v>First Class</c:v>
                </c:pt>
                <c:pt idx="1">
                  <c:v>Same Day</c:v>
                </c:pt>
                <c:pt idx="2">
                  <c:v>Second Class</c:v>
                </c:pt>
                <c:pt idx="3">
                  <c:v>Standard Class</c:v>
                </c:pt>
              </c:strCache>
            </c:strRef>
          </c:cat>
          <c:val>
            <c:numRef>
              <c:f>'Pivot Tables'!$C$94:$C$98</c:f>
              <c:numCache>
                <c:formatCode>"$"0.0,\ "K"</c:formatCode>
                <c:ptCount val="4"/>
                <c:pt idx="0">
                  <c:v>299633.23111699952</c:v>
                </c:pt>
                <c:pt idx="1">
                  <c:v>108267.00059999987</c:v>
                </c:pt>
                <c:pt idx="2">
                  <c:v>403362.83490200015</c:v>
                </c:pt>
                <c:pt idx="3">
                  <c:v>1163355.6593399954</c:v>
                </c:pt>
              </c:numCache>
            </c:numRef>
          </c:val>
          <c:extLst>
            <c:ext xmlns:c16="http://schemas.microsoft.com/office/drawing/2014/chart" uri="{C3380CC4-5D6E-409C-BE32-E72D297353CC}">
              <c16:uniqueId val="{00000008-A67A-48AA-BFE4-02DC23532A51}"/>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Tables!Sales_ShipMode</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s>
    <c:plotArea>
      <c:layout/>
      <c:doughnutChart>
        <c:varyColors val="1"/>
        <c:ser>
          <c:idx val="0"/>
          <c:order val="0"/>
          <c:tx>
            <c:strRef>
              <c:f>'Pivot Tables'!$C$93</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67A-48AA-BFE4-02DC23532A51}"/>
              </c:ext>
            </c:extLst>
          </c:dPt>
          <c:dPt>
            <c:idx val="1"/>
            <c:bubble3D val="0"/>
            <c:spPr>
              <a:solidFill>
                <a:srgbClr val="7030A0"/>
              </a:solidFill>
              <a:ln w="19050">
                <a:noFill/>
              </a:ln>
              <a:effectLst/>
            </c:spPr>
            <c:extLst>
              <c:ext xmlns:c16="http://schemas.microsoft.com/office/drawing/2014/chart" uri="{C3380CC4-5D6E-409C-BE32-E72D297353CC}">
                <c16:uniqueId val="{00000003-A67A-48AA-BFE4-02DC23532A51}"/>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A67A-48AA-BFE4-02DC23532A51}"/>
              </c:ext>
            </c:extLst>
          </c:dPt>
          <c:dPt>
            <c:idx val="3"/>
            <c:bubble3D val="0"/>
            <c:spPr>
              <a:solidFill>
                <a:schemeClr val="accent4"/>
              </a:solidFill>
              <a:ln w="19050">
                <a:noFill/>
              </a:ln>
              <a:effectLst/>
            </c:spPr>
            <c:extLst>
              <c:ext xmlns:c16="http://schemas.microsoft.com/office/drawing/2014/chart" uri="{C3380CC4-5D6E-409C-BE32-E72D297353CC}">
                <c16:uniqueId val="{00000007-A67A-48AA-BFE4-02DC23532A51}"/>
              </c:ext>
            </c:extLst>
          </c:dPt>
          <c:dLbls>
            <c:dLbl>
              <c:idx val="0"/>
              <c:layout>
                <c:manualLayout>
                  <c:x val="6.9603706627459988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67A-48AA-BFE4-02DC23532A51}"/>
                </c:ext>
              </c:extLst>
            </c:dLbl>
            <c:dLbl>
              <c:idx val="1"/>
              <c:layout>
                <c:manualLayout>
                  <c:x val="8.930286888051471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67A-48AA-BFE4-02DC23532A51}"/>
                </c:ext>
              </c:extLst>
            </c:dLbl>
            <c:dLbl>
              <c:idx val="2"/>
              <c:layout>
                <c:manualLayout>
                  <c:x val="7.7483371528681871E-2"/>
                  <c:y val="4.063344988787807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67A-48AA-BFE4-02DC23532A51}"/>
                </c:ext>
              </c:extLst>
            </c:dLbl>
            <c:dLbl>
              <c:idx val="3"/>
              <c:layout>
                <c:manualLayout>
                  <c:x val="-0.11294186358418039"/>
                  <c:y val="-1.26979530899618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67A-48AA-BFE4-02DC23532A51}"/>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Tables'!$B$94:$B$98</c:f>
              <c:strCache>
                <c:ptCount val="4"/>
                <c:pt idx="0">
                  <c:v>First Class</c:v>
                </c:pt>
                <c:pt idx="1">
                  <c:v>Same Day</c:v>
                </c:pt>
                <c:pt idx="2">
                  <c:v>Second Class</c:v>
                </c:pt>
                <c:pt idx="3">
                  <c:v>Standard Class</c:v>
                </c:pt>
              </c:strCache>
            </c:strRef>
          </c:cat>
          <c:val>
            <c:numRef>
              <c:f>'Pivot Tables'!$C$94:$C$98</c:f>
              <c:numCache>
                <c:formatCode>"$"0.0,\ "K"</c:formatCode>
                <c:ptCount val="4"/>
                <c:pt idx="0">
                  <c:v>299633.23111699952</c:v>
                </c:pt>
                <c:pt idx="1">
                  <c:v>108267.00059999987</c:v>
                </c:pt>
                <c:pt idx="2">
                  <c:v>403362.83490200015</c:v>
                </c:pt>
                <c:pt idx="3">
                  <c:v>1163355.6593399954</c:v>
                </c:pt>
              </c:numCache>
            </c:numRef>
          </c:val>
          <c:extLst>
            <c:ext xmlns:c16="http://schemas.microsoft.com/office/drawing/2014/chart" uri="{C3380CC4-5D6E-409C-BE32-E72D297353CC}">
              <c16:uniqueId val="{00000008-A67A-48AA-BFE4-02DC23532A51}"/>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Tables!Sales_ShipMode</c:name>
    <c:fmtId val="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s>
    <c:plotArea>
      <c:layout/>
      <c:doughnutChart>
        <c:varyColors val="1"/>
        <c:ser>
          <c:idx val="0"/>
          <c:order val="0"/>
          <c:tx>
            <c:strRef>
              <c:f>'Pivot Tables'!$C$93</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66C-4B8B-BD78-89A2D597C53C}"/>
              </c:ext>
            </c:extLst>
          </c:dPt>
          <c:dPt>
            <c:idx val="1"/>
            <c:bubble3D val="0"/>
            <c:spPr>
              <a:solidFill>
                <a:srgbClr val="7030A0"/>
              </a:solidFill>
              <a:ln w="19050">
                <a:noFill/>
              </a:ln>
              <a:effectLst/>
            </c:spPr>
            <c:extLst>
              <c:ext xmlns:c16="http://schemas.microsoft.com/office/drawing/2014/chart" uri="{C3380CC4-5D6E-409C-BE32-E72D297353CC}">
                <c16:uniqueId val="{00000003-766C-4B8B-BD78-89A2D597C53C}"/>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766C-4B8B-BD78-89A2D597C53C}"/>
              </c:ext>
            </c:extLst>
          </c:dPt>
          <c:dPt>
            <c:idx val="3"/>
            <c:bubble3D val="0"/>
            <c:spPr>
              <a:solidFill>
                <a:schemeClr val="accent4"/>
              </a:solidFill>
              <a:ln w="19050">
                <a:noFill/>
              </a:ln>
              <a:effectLst/>
            </c:spPr>
            <c:extLst>
              <c:ext xmlns:c16="http://schemas.microsoft.com/office/drawing/2014/chart" uri="{C3380CC4-5D6E-409C-BE32-E72D297353CC}">
                <c16:uniqueId val="{00000007-766C-4B8B-BD78-89A2D597C53C}"/>
              </c:ext>
            </c:extLst>
          </c:dPt>
          <c:dLbls>
            <c:dLbl>
              <c:idx val="0"/>
              <c:layout>
                <c:manualLayout>
                  <c:x val="6.9603706627459988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66C-4B8B-BD78-89A2D597C53C}"/>
                </c:ext>
              </c:extLst>
            </c:dLbl>
            <c:dLbl>
              <c:idx val="1"/>
              <c:layout>
                <c:manualLayout>
                  <c:x val="8.930286888051471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66C-4B8B-BD78-89A2D597C53C}"/>
                </c:ext>
              </c:extLst>
            </c:dLbl>
            <c:dLbl>
              <c:idx val="2"/>
              <c:layout>
                <c:manualLayout>
                  <c:x val="7.7483371528681871E-2"/>
                  <c:y val="4.063344988787807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66C-4B8B-BD78-89A2D597C53C}"/>
                </c:ext>
              </c:extLst>
            </c:dLbl>
            <c:dLbl>
              <c:idx val="3"/>
              <c:layout>
                <c:manualLayout>
                  <c:x val="-0.11294186358418039"/>
                  <c:y val="-1.26979530899618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66C-4B8B-BD78-89A2D597C53C}"/>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Tables'!$B$94:$B$98</c:f>
              <c:strCache>
                <c:ptCount val="4"/>
                <c:pt idx="0">
                  <c:v>First Class</c:v>
                </c:pt>
                <c:pt idx="1">
                  <c:v>Same Day</c:v>
                </c:pt>
                <c:pt idx="2">
                  <c:v>Second Class</c:v>
                </c:pt>
                <c:pt idx="3">
                  <c:v>Standard Class</c:v>
                </c:pt>
              </c:strCache>
            </c:strRef>
          </c:cat>
          <c:val>
            <c:numRef>
              <c:f>'Pivot Tables'!$C$94:$C$98</c:f>
              <c:numCache>
                <c:formatCode>"$"0.0,\ "K"</c:formatCode>
                <c:ptCount val="4"/>
                <c:pt idx="0">
                  <c:v>299633.23111699952</c:v>
                </c:pt>
                <c:pt idx="1">
                  <c:v>108267.00059999987</c:v>
                </c:pt>
                <c:pt idx="2">
                  <c:v>403362.83490200015</c:v>
                </c:pt>
                <c:pt idx="3">
                  <c:v>1163355.6593399954</c:v>
                </c:pt>
              </c:numCache>
            </c:numRef>
          </c:val>
          <c:extLst>
            <c:ext xmlns:c16="http://schemas.microsoft.com/office/drawing/2014/chart" uri="{C3380CC4-5D6E-409C-BE32-E72D297353CC}">
              <c16:uniqueId val="{00000008-766C-4B8B-BD78-89A2D597C53C}"/>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Tables!Sales_Sub-Category</c:name>
    <c:fmtId val="8"/>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673823937801615E-2"/>
          <c:y val="9.7919086544193679E-2"/>
          <c:w val="0.89451398114592762"/>
          <c:h val="0.62129583083805795"/>
        </c:manualLayout>
      </c:layout>
      <c:lineChart>
        <c:grouping val="standard"/>
        <c:varyColors val="0"/>
        <c:ser>
          <c:idx val="0"/>
          <c:order val="0"/>
          <c:tx>
            <c:strRef>
              <c:f>'Pivot Tables'!$C$63</c:f>
              <c:strCache>
                <c:ptCount val="1"/>
                <c:pt idx="0">
                  <c:v>Total</c:v>
                </c:pt>
              </c:strCache>
            </c:strRef>
          </c:tx>
          <c:spPr>
            <a:ln w="38100" cap="rnd">
              <a:solidFill>
                <a:schemeClr val="bg1"/>
              </a:solidFill>
              <a:round/>
            </a:ln>
            <a:effectLst/>
          </c:spPr>
          <c:marker>
            <c:symbol val="circle"/>
            <c:size val="5"/>
            <c:spPr>
              <a:solidFill>
                <a:srgbClr val="0070C0"/>
              </a:solidFill>
              <a:ln w="127000">
                <a:solidFill>
                  <a:srgbClr val="0070C0"/>
                </a:solidFill>
              </a:ln>
              <a:effectLst/>
            </c:spPr>
          </c:marker>
          <c:dLbls>
            <c:dLbl>
              <c:idx val="1"/>
              <c:layout>
                <c:manualLayout>
                  <c:x val="-3.623775027972722E-2"/>
                  <c:y val="-8.3697705337465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CBB-4B59-8034-3F2DA04E831F}"/>
                </c:ext>
              </c:extLst>
            </c:dLbl>
            <c:dLbl>
              <c:idx val="2"/>
              <c:layout>
                <c:manualLayout>
                  <c:x val="-8.7721532103219091E-2"/>
                  <c:y val="-3.60812643927254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CBB-4B59-8034-3F2DA04E831F}"/>
                </c:ext>
              </c:extLst>
            </c:dLbl>
            <c:dLbl>
              <c:idx val="4"/>
              <c:layout>
                <c:manualLayout>
                  <c:x val="-5.3980096981287917E-2"/>
                  <c:y val="5.43899734022808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CBB-4B59-8034-3F2DA04E831F}"/>
                </c:ext>
              </c:extLst>
            </c:dLbl>
            <c:dLbl>
              <c:idx val="6"/>
              <c:layout>
                <c:manualLayout>
                  <c:x val="-1.6242825763027279E-2"/>
                  <c:y val="-4.08429084871994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CBB-4B59-8034-3F2DA04E831F}"/>
                </c:ext>
              </c:extLst>
            </c:dLbl>
            <c:dLbl>
              <c:idx val="7"/>
              <c:layout>
                <c:manualLayout>
                  <c:x val="-8.8971214885512864E-2"/>
                  <c:y val="-2.8938798251014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CBB-4B59-8034-3F2DA04E831F}"/>
                </c:ext>
              </c:extLst>
            </c:dLbl>
            <c:dLbl>
              <c:idx val="8"/>
              <c:layout>
                <c:manualLayout>
                  <c:x val="-3.1732594649448727E-2"/>
                  <c:y val="-8.1316883290228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CBB-4B59-8034-3F2DA04E831F}"/>
                </c:ext>
              </c:extLst>
            </c:dLbl>
            <c:dLbl>
              <c:idx val="10"/>
              <c:layout>
                <c:manualLayout>
                  <c:x val="1.475245604486823E-2"/>
                  <c:y val="-6.22703069123325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CBB-4B59-8034-3F2DA04E831F}"/>
                </c:ext>
              </c:extLst>
            </c:dLbl>
            <c:dLbl>
              <c:idx val="12"/>
              <c:layout>
                <c:manualLayout>
                  <c:x val="-2.7431029072443125E-3"/>
                  <c:y val="-3.8462086439962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CBB-4B59-8034-3F2DA04E831F}"/>
                </c:ext>
              </c:extLst>
            </c:dLbl>
            <c:dLbl>
              <c:idx val="13"/>
              <c:layout>
                <c:manualLayout>
                  <c:x val="-3.8737115844314718E-2"/>
                  <c:y val="-6.2270306912332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CBB-4B59-8034-3F2DA04E831F}"/>
                </c:ext>
              </c:extLst>
            </c:dLbl>
            <c:dLbl>
              <c:idx val="14"/>
              <c:layout>
                <c:manualLayout>
                  <c:x val="-1.4993142980733532E-2"/>
                  <c:y val="-7.17935951012805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CBB-4B59-8034-3F2DA04E831F}"/>
                </c:ext>
              </c:extLst>
            </c:dLbl>
            <c:dLbl>
              <c:idx val="15"/>
              <c:layout>
                <c:manualLayout>
                  <c:x val="1.1003407697986899E-2"/>
                  <c:y val="-4.32237305344365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CBB-4B59-8034-3F2DA04E831F}"/>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Tables'!$B$64:$B$81</c:f>
              <c:strCache>
                <c:ptCount val="17"/>
                <c:pt idx="0">
                  <c:v>Accessories</c:v>
                </c:pt>
                <c:pt idx="1">
                  <c:v>Appliances</c:v>
                </c:pt>
                <c:pt idx="2">
                  <c:v>Art</c:v>
                </c:pt>
                <c:pt idx="3">
                  <c:v>Binders</c:v>
                </c:pt>
                <c:pt idx="4">
                  <c:v>Bookcases</c:v>
                </c:pt>
                <c:pt idx="5">
                  <c:v>Chairs</c:v>
                </c:pt>
                <c:pt idx="6">
                  <c:v>Copiers</c:v>
                </c:pt>
                <c:pt idx="7">
                  <c:v>Envelopes</c:v>
                </c:pt>
                <c:pt idx="8">
                  <c:v>Fasteners</c:v>
                </c:pt>
                <c:pt idx="9">
                  <c:v>Furnishings</c:v>
                </c:pt>
                <c:pt idx="10">
                  <c:v>Labels</c:v>
                </c:pt>
                <c:pt idx="11">
                  <c:v>Machines</c:v>
                </c:pt>
                <c:pt idx="12">
                  <c:v>Paper</c:v>
                </c:pt>
                <c:pt idx="13">
                  <c:v>Phones</c:v>
                </c:pt>
                <c:pt idx="14">
                  <c:v>Storage</c:v>
                </c:pt>
                <c:pt idx="15">
                  <c:v>Supplies</c:v>
                </c:pt>
                <c:pt idx="16">
                  <c:v>Tables</c:v>
                </c:pt>
              </c:strCache>
            </c:strRef>
          </c:cat>
          <c:val>
            <c:numRef>
              <c:f>'Pivot Tables'!$C$64:$C$81</c:f>
              <c:numCache>
                <c:formatCode>"$"0.0,\ "K"</c:formatCode>
                <c:ptCount val="17"/>
                <c:pt idx="0">
                  <c:v>157578.31640000001</c:v>
                </c:pt>
                <c:pt idx="1">
                  <c:v>100041.86129999996</c:v>
                </c:pt>
                <c:pt idx="2">
                  <c:v>25297.961599999995</c:v>
                </c:pt>
                <c:pt idx="3">
                  <c:v>159667.65369999979</c:v>
                </c:pt>
                <c:pt idx="4">
                  <c:v>94079.405258999963</c:v>
                </c:pt>
                <c:pt idx="5">
                  <c:v>278634.30289999995</c:v>
                </c:pt>
                <c:pt idx="6">
                  <c:v>131528.29960000003</c:v>
                </c:pt>
                <c:pt idx="7">
                  <c:v>15302.411599999994</c:v>
                </c:pt>
                <c:pt idx="8">
                  <c:v>2783.9919999999993</c:v>
                </c:pt>
                <c:pt idx="9">
                  <c:v>82996.211200000078</c:v>
                </c:pt>
                <c:pt idx="10">
                  <c:v>11836.961599999988</c:v>
                </c:pt>
                <c:pt idx="11">
                  <c:v>142472.64949999997</c:v>
                </c:pt>
                <c:pt idx="12">
                  <c:v>73414.938799999887</c:v>
                </c:pt>
                <c:pt idx="13">
                  <c:v>281914.1148000001</c:v>
                </c:pt>
                <c:pt idx="14">
                  <c:v>210645.63839999991</c:v>
                </c:pt>
                <c:pt idx="15">
                  <c:v>43650.672400000003</c:v>
                </c:pt>
                <c:pt idx="16">
                  <c:v>162773.33490000005</c:v>
                </c:pt>
              </c:numCache>
            </c:numRef>
          </c:val>
          <c:smooth val="0"/>
          <c:extLst>
            <c:ext xmlns:c16="http://schemas.microsoft.com/office/drawing/2014/chart" uri="{C3380CC4-5D6E-409C-BE32-E72D297353CC}">
              <c16:uniqueId val="{0000000B-CCBB-4B59-8034-3F2DA04E831F}"/>
            </c:ext>
          </c:extLst>
        </c:ser>
        <c:dLbls>
          <c:dLblPos val="t"/>
          <c:showLegendKey val="0"/>
          <c:showVal val="1"/>
          <c:showCatName val="0"/>
          <c:showSerName val="0"/>
          <c:showPercent val="0"/>
          <c:showBubbleSize val="0"/>
        </c:dLbls>
        <c:marker val="1"/>
        <c:smooth val="0"/>
        <c:axId val="1007921904"/>
        <c:axId val="1007908464"/>
      </c:lineChart>
      <c:catAx>
        <c:axId val="1007921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08464"/>
        <c:crosses val="autoZero"/>
        <c:auto val="1"/>
        <c:lblAlgn val="ctr"/>
        <c:lblOffset val="100"/>
        <c:noMultiLvlLbl val="0"/>
      </c:catAx>
      <c:valAx>
        <c:axId val="1007908464"/>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0792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Tables!Sales_ShipMode</c:name>
    <c:fmtId val="1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s>
    <c:plotArea>
      <c:layout/>
      <c:doughnutChart>
        <c:varyColors val="1"/>
        <c:ser>
          <c:idx val="0"/>
          <c:order val="0"/>
          <c:tx>
            <c:strRef>
              <c:f>'Pivot Tables'!$C$93</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EBA-40A2-BBB7-CC13FD657838}"/>
              </c:ext>
            </c:extLst>
          </c:dPt>
          <c:dPt>
            <c:idx val="1"/>
            <c:bubble3D val="0"/>
            <c:spPr>
              <a:solidFill>
                <a:srgbClr val="7030A0"/>
              </a:solidFill>
              <a:ln w="19050">
                <a:noFill/>
              </a:ln>
              <a:effectLst/>
            </c:spPr>
            <c:extLst>
              <c:ext xmlns:c16="http://schemas.microsoft.com/office/drawing/2014/chart" uri="{C3380CC4-5D6E-409C-BE32-E72D297353CC}">
                <c16:uniqueId val="{00000003-7EBA-40A2-BBB7-CC13FD657838}"/>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7EBA-40A2-BBB7-CC13FD657838}"/>
              </c:ext>
            </c:extLst>
          </c:dPt>
          <c:dPt>
            <c:idx val="3"/>
            <c:bubble3D val="0"/>
            <c:spPr>
              <a:solidFill>
                <a:schemeClr val="accent4"/>
              </a:solidFill>
              <a:ln w="19050">
                <a:noFill/>
              </a:ln>
              <a:effectLst/>
            </c:spPr>
            <c:extLst>
              <c:ext xmlns:c16="http://schemas.microsoft.com/office/drawing/2014/chart" uri="{C3380CC4-5D6E-409C-BE32-E72D297353CC}">
                <c16:uniqueId val="{00000007-7EBA-40A2-BBB7-CC13FD657838}"/>
              </c:ext>
            </c:extLst>
          </c:dPt>
          <c:dLbls>
            <c:dLbl>
              <c:idx val="0"/>
              <c:layout>
                <c:manualLayout>
                  <c:x val="6.9603706627459988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EBA-40A2-BBB7-CC13FD657838}"/>
                </c:ext>
              </c:extLst>
            </c:dLbl>
            <c:dLbl>
              <c:idx val="1"/>
              <c:layout>
                <c:manualLayout>
                  <c:x val="8.930286888051471E-2"/>
                  <c:y val="-5.8410584213824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EBA-40A2-BBB7-CC13FD657838}"/>
                </c:ext>
              </c:extLst>
            </c:dLbl>
            <c:dLbl>
              <c:idx val="2"/>
              <c:layout>
                <c:manualLayout>
                  <c:x val="7.7483371528681871E-2"/>
                  <c:y val="4.063344988787807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EBA-40A2-BBB7-CC13FD657838}"/>
                </c:ext>
              </c:extLst>
            </c:dLbl>
            <c:dLbl>
              <c:idx val="3"/>
              <c:layout>
                <c:manualLayout>
                  <c:x val="-0.11294186358418039"/>
                  <c:y val="-1.26979530899618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EBA-40A2-BBB7-CC13FD657838}"/>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Tables'!$B$94:$B$98</c:f>
              <c:strCache>
                <c:ptCount val="4"/>
                <c:pt idx="0">
                  <c:v>First Class</c:v>
                </c:pt>
                <c:pt idx="1">
                  <c:v>Same Day</c:v>
                </c:pt>
                <c:pt idx="2">
                  <c:v>Second Class</c:v>
                </c:pt>
                <c:pt idx="3">
                  <c:v>Standard Class</c:v>
                </c:pt>
              </c:strCache>
            </c:strRef>
          </c:cat>
          <c:val>
            <c:numRef>
              <c:f>'Pivot Tables'!$C$94:$C$98</c:f>
              <c:numCache>
                <c:formatCode>"$"0.0,\ "K"</c:formatCode>
                <c:ptCount val="4"/>
                <c:pt idx="0">
                  <c:v>299633.23111699952</c:v>
                </c:pt>
                <c:pt idx="1">
                  <c:v>108267.00059999987</c:v>
                </c:pt>
                <c:pt idx="2">
                  <c:v>403362.83490200015</c:v>
                </c:pt>
                <c:pt idx="3">
                  <c:v>1163355.6593399954</c:v>
                </c:pt>
              </c:numCache>
            </c:numRef>
          </c:val>
          <c:extLst>
            <c:ext xmlns:c16="http://schemas.microsoft.com/office/drawing/2014/chart" uri="{C3380CC4-5D6E-409C-BE32-E72D297353CC}">
              <c16:uniqueId val="{00000008-7EBA-40A2-BBB7-CC13FD657838}"/>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Tables!Sales_Year</c:name>
    <c:fmtId val="2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39724709983771E-2"/>
          <c:y val="3.2131907981285103E-2"/>
          <c:w val="0.89260784195868648"/>
          <c:h val="0.73528997506205895"/>
        </c:manualLayout>
      </c:layout>
      <c:barChart>
        <c:barDir val="col"/>
        <c:grouping val="clustered"/>
        <c:varyColors val="0"/>
        <c:ser>
          <c:idx val="0"/>
          <c:order val="0"/>
          <c:tx>
            <c:strRef>
              <c:f>'Pivot Tables'!$C$25:$C$26</c:f>
              <c:strCache>
                <c:ptCount val="1"/>
                <c:pt idx="0">
                  <c:v>2014</c:v>
                </c:pt>
              </c:strCache>
            </c:strRef>
          </c:tx>
          <c:spPr>
            <a:solidFill>
              <a:schemeClr val="bg1">
                <a:lumMod val="85000"/>
              </a:schemeClr>
            </a:solidFill>
            <a:ln>
              <a:noFill/>
            </a:ln>
            <a:effectLst/>
          </c:spPr>
          <c:invertIfNegative val="0"/>
          <c:trendline>
            <c:spPr>
              <a:ln w="38100" cap="rnd">
                <a:solidFill>
                  <a:schemeClr val="bg1">
                    <a:lumMod val="95000"/>
                  </a:schemeClr>
                </a:solidFill>
                <a:prstDash val="sysDot"/>
                <a:tailEnd type="triangle" w="lg" len="lg"/>
              </a:ln>
              <a:effectLst/>
            </c:spPr>
            <c:trendlineType val="movingAvg"/>
            <c:period val="2"/>
            <c:dispRSqr val="0"/>
            <c:dispEq val="0"/>
          </c:trendline>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Tables'!$C$27:$C$39</c:f>
              <c:numCache>
                <c:formatCode>"$"0.0,\ "K"</c:formatCode>
                <c:ptCount val="12"/>
                <c:pt idx="0">
                  <c:v>13538.938649999995</c:v>
                </c:pt>
                <c:pt idx="1">
                  <c:v>4328.1016</c:v>
                </c:pt>
                <c:pt idx="2">
                  <c:v>38737.324299999971</c:v>
                </c:pt>
                <c:pt idx="3">
                  <c:v>25256.686349999989</c:v>
                </c:pt>
                <c:pt idx="4">
                  <c:v>19413.917599999997</c:v>
                </c:pt>
                <c:pt idx="5">
                  <c:v>30147.812408000009</c:v>
                </c:pt>
                <c:pt idx="6">
                  <c:v>28635.146649999984</c:v>
                </c:pt>
                <c:pt idx="7">
                  <c:v>24496.868174999996</c:v>
                </c:pt>
                <c:pt idx="8">
                  <c:v>67757.545354000002</c:v>
                </c:pt>
                <c:pt idx="9">
                  <c:v>27422.407200000001</c:v>
                </c:pt>
                <c:pt idx="10">
                  <c:v>67346.78970100006</c:v>
                </c:pt>
                <c:pt idx="11">
                  <c:v>59609.16472500001</c:v>
                </c:pt>
              </c:numCache>
            </c:numRef>
          </c:val>
          <c:extLst>
            <c:ext xmlns:c16="http://schemas.microsoft.com/office/drawing/2014/chart" uri="{C3380CC4-5D6E-409C-BE32-E72D297353CC}">
              <c16:uniqueId val="{00000001-01CA-4688-9730-BD1854E9C71C}"/>
            </c:ext>
          </c:extLst>
        </c:ser>
        <c:ser>
          <c:idx val="1"/>
          <c:order val="1"/>
          <c:tx>
            <c:strRef>
              <c:f>'Pivot Tables'!$D$25:$D$26</c:f>
              <c:strCache>
                <c:ptCount val="1"/>
                <c:pt idx="0">
                  <c:v>2015</c:v>
                </c:pt>
              </c:strCache>
            </c:strRef>
          </c:tx>
          <c:spPr>
            <a:solidFill>
              <a:schemeClr val="bg2">
                <a:lumMod val="50000"/>
              </a:schemeClr>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Tables'!$D$27:$D$39</c:f>
              <c:numCache>
                <c:formatCode>"$"0.0,\ "K"</c:formatCode>
                <c:ptCount val="12"/>
                <c:pt idx="0">
                  <c:v>12726.130768000003</c:v>
                </c:pt>
                <c:pt idx="1">
                  <c:v>11118.751699999995</c:v>
                </c:pt>
                <c:pt idx="2">
                  <c:v>35496.692519999997</c:v>
                </c:pt>
                <c:pt idx="3">
                  <c:v>29796.326825</c:v>
                </c:pt>
                <c:pt idx="4">
                  <c:v>26051.084575000012</c:v>
                </c:pt>
                <c:pt idx="5">
                  <c:v>20845.821600000003</c:v>
                </c:pt>
                <c:pt idx="6">
                  <c:v>24973.942000000006</c:v>
                </c:pt>
                <c:pt idx="7">
                  <c:v>31836.788606000002</c:v>
                </c:pt>
                <c:pt idx="8">
                  <c:v>56915.145050000021</c:v>
                </c:pt>
                <c:pt idx="9">
                  <c:v>26639.299275000019</c:v>
                </c:pt>
                <c:pt idx="10">
                  <c:v>67967.210435000059</c:v>
                </c:pt>
                <c:pt idx="11">
                  <c:v>63304.130305999955</c:v>
                </c:pt>
              </c:numCache>
            </c:numRef>
          </c:val>
          <c:extLst>
            <c:ext xmlns:c16="http://schemas.microsoft.com/office/drawing/2014/chart" uri="{C3380CC4-5D6E-409C-BE32-E72D297353CC}">
              <c16:uniqueId val="{00000002-01CA-4688-9730-BD1854E9C71C}"/>
            </c:ext>
          </c:extLst>
        </c:ser>
        <c:ser>
          <c:idx val="2"/>
          <c:order val="2"/>
          <c:tx>
            <c:strRef>
              <c:f>'Pivot Tables'!$E$25:$E$26</c:f>
              <c:strCache>
                <c:ptCount val="1"/>
                <c:pt idx="0">
                  <c:v>2016</c:v>
                </c:pt>
              </c:strCache>
            </c:strRef>
          </c:tx>
          <c:spPr>
            <a:solidFill>
              <a:srgbClr val="7030A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Tables'!$E$27:$E$39</c:f>
              <c:numCache>
                <c:formatCode>"$"0.0,\ "K"</c:formatCode>
                <c:ptCount val="12"/>
                <c:pt idx="0">
                  <c:v>16525.018700000004</c:v>
                </c:pt>
                <c:pt idx="1">
                  <c:v>21691.569899999999</c:v>
                </c:pt>
                <c:pt idx="2">
                  <c:v>43850.529060000023</c:v>
                </c:pt>
                <c:pt idx="3">
                  <c:v>33297.38809999996</c:v>
                </c:pt>
                <c:pt idx="4">
                  <c:v>48608.408399999978</c:v>
                </c:pt>
                <c:pt idx="5">
                  <c:v>34537.33204999999</c:v>
                </c:pt>
                <c:pt idx="6">
                  <c:v>32868.712649999994</c:v>
                </c:pt>
                <c:pt idx="7">
                  <c:v>25700.840279000004</c:v>
                </c:pt>
                <c:pt idx="8">
                  <c:v>62029.746546999988</c:v>
                </c:pt>
                <c:pt idx="9">
                  <c:v>54865.626800000013</c:v>
                </c:pt>
                <c:pt idx="10">
                  <c:v>66797.817713999975</c:v>
                </c:pt>
                <c:pt idx="11">
                  <c:v>87521.040920000029</c:v>
                </c:pt>
              </c:numCache>
            </c:numRef>
          </c:val>
          <c:extLst>
            <c:ext xmlns:c16="http://schemas.microsoft.com/office/drawing/2014/chart" uri="{C3380CC4-5D6E-409C-BE32-E72D297353CC}">
              <c16:uniqueId val="{00000003-01CA-4688-9730-BD1854E9C71C}"/>
            </c:ext>
          </c:extLst>
        </c:ser>
        <c:ser>
          <c:idx val="3"/>
          <c:order val="3"/>
          <c:tx>
            <c:strRef>
              <c:f>'Pivot Tables'!$F$25:$F$26</c:f>
              <c:strCache>
                <c:ptCount val="1"/>
                <c:pt idx="0">
                  <c:v>2017</c:v>
                </c:pt>
              </c:strCache>
            </c:strRef>
          </c:tx>
          <c:spPr>
            <a:solidFill>
              <a:srgbClr val="00206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Tables'!$F$27:$F$39</c:f>
              <c:numCache>
                <c:formatCode>"$"0.0,\ "K"</c:formatCode>
                <c:ptCount val="12"/>
                <c:pt idx="0">
                  <c:v>39087.148200000011</c:v>
                </c:pt>
                <c:pt idx="1">
                  <c:v>16872.590301999997</c:v>
                </c:pt>
                <c:pt idx="2">
                  <c:v>54044.369663999998</c:v>
                </c:pt>
                <c:pt idx="3">
                  <c:v>30088.159883000029</c:v>
                </c:pt>
                <c:pt idx="4">
                  <c:v>38829.802415999984</c:v>
                </c:pt>
                <c:pt idx="5">
                  <c:v>46510.327231000032</c:v>
                </c:pt>
                <c:pt idx="6">
                  <c:v>38850.051149999992</c:v>
                </c:pt>
                <c:pt idx="7">
                  <c:v>53651.494599999969</c:v>
                </c:pt>
                <c:pt idx="8">
                  <c:v>75434.477100000004</c:v>
                </c:pt>
                <c:pt idx="9">
                  <c:v>65502.429106000025</c:v>
                </c:pt>
                <c:pt idx="10">
                  <c:v>99668.77111000006</c:v>
                </c:pt>
                <c:pt idx="11">
                  <c:v>73423.047704000041</c:v>
                </c:pt>
              </c:numCache>
            </c:numRef>
          </c:val>
          <c:extLst>
            <c:ext xmlns:c16="http://schemas.microsoft.com/office/drawing/2014/chart" uri="{C3380CC4-5D6E-409C-BE32-E72D297353CC}">
              <c16:uniqueId val="{00000004-01CA-4688-9730-BD1854E9C71C}"/>
            </c:ext>
          </c:extLst>
        </c:ser>
        <c:dLbls>
          <c:showLegendKey val="0"/>
          <c:showVal val="0"/>
          <c:showCatName val="0"/>
          <c:showSerName val="0"/>
          <c:showPercent val="0"/>
          <c:showBubbleSize val="0"/>
        </c:dLbls>
        <c:gapWidth val="219"/>
        <c:overlap val="-27"/>
        <c:axId val="948007296"/>
        <c:axId val="948019296"/>
      </c:barChart>
      <c:catAx>
        <c:axId val="948007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19296"/>
        <c:crosses val="autoZero"/>
        <c:auto val="1"/>
        <c:lblAlgn val="ctr"/>
        <c:lblOffset val="100"/>
        <c:noMultiLvlLbl val="0"/>
      </c:catAx>
      <c:valAx>
        <c:axId val="948019296"/>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07296"/>
        <c:crosses val="autoZero"/>
        <c:crossBetween val="between"/>
      </c:valAx>
      <c:spPr>
        <a:noFill/>
        <a:ln>
          <a:noFill/>
        </a:ln>
        <a:effectLst/>
      </c:spPr>
    </c:plotArea>
    <c:legend>
      <c:legendPos val="b"/>
      <c:layout>
        <c:manualLayout>
          <c:xMode val="edge"/>
          <c:yMode val="edge"/>
          <c:x val="0.20789735729598685"/>
          <c:y val="0.8839415173822025"/>
          <c:w val="0.65036294604395817"/>
          <c:h val="5.4768201551185697E-2"/>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Tables!PivotTable4</c:name>
    <c:fmtId val="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Tables'!$C$209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Tables'!$B$210:$B$220</c:f>
              <c:strCache>
                <c:ptCount val="10"/>
                <c:pt idx="0">
                  <c:v>GBC Ibimaster 500 Manual ProClick Binding System</c:v>
                </c:pt>
                <c:pt idx="1">
                  <c:v>3D Systems Cube Printer, 2nd Generation, Magenta</c:v>
                </c:pt>
                <c:pt idx="2">
                  <c:v>Martin Yale Chadless Opener Electric Letter Opener</c:v>
                </c:pt>
                <c:pt idx="3">
                  <c:v>GBC DocuBind TL300 Electric Binding System</c:v>
                </c:pt>
                <c:pt idx="4">
                  <c:v>Hewlett Packard LaserJet 3310 Copier</c:v>
                </c:pt>
                <c:pt idx="5">
                  <c:v>High Speed Automatic Electric Letter Opener</c:v>
                </c:pt>
                <c:pt idx="6">
                  <c:v>HP Designjet T520 Inkjet Large Format Printer - 24" Color</c:v>
                </c:pt>
                <c:pt idx="7">
                  <c:v>HON 5400 Series Task Chairs for Big and Tall</c:v>
                </c:pt>
                <c:pt idx="8">
                  <c:v>Fellowes PB500 Electric Punch Plastic Comb Binding Machine with Manual Bind</c:v>
                </c:pt>
                <c:pt idx="9">
                  <c:v>Canon imageCLASS 2200 Advanced Copier</c:v>
                </c:pt>
              </c:strCache>
            </c:strRef>
          </c:cat>
          <c:val>
            <c:numRef>
              <c:f>'Pivot Tables'!$C$210:$C$220</c:f>
              <c:numCache>
                <c:formatCode>"$"0.0,\ "K"</c:formatCode>
                <c:ptCount val="10"/>
                <c:pt idx="0">
                  <c:v>13773.737999999999</c:v>
                </c:pt>
                <c:pt idx="1">
                  <c:v>14299.89</c:v>
                </c:pt>
                <c:pt idx="2">
                  <c:v>15323.704000000002</c:v>
                </c:pt>
                <c:pt idx="3">
                  <c:v>15365.438699999999</c:v>
                </c:pt>
                <c:pt idx="4">
                  <c:v>16103.731600000001</c:v>
                </c:pt>
                <c:pt idx="5">
                  <c:v>16244.2976</c:v>
                </c:pt>
                <c:pt idx="6">
                  <c:v>17062.4025</c:v>
                </c:pt>
                <c:pt idx="7">
                  <c:v>17790.8724</c:v>
                </c:pt>
                <c:pt idx="8">
                  <c:v>23386.216000000004</c:v>
                </c:pt>
                <c:pt idx="9">
                  <c:v>55999.840000000004</c:v>
                </c:pt>
              </c:numCache>
            </c:numRef>
          </c:val>
          <c:extLst>
            <c:ext xmlns:c16="http://schemas.microsoft.com/office/drawing/2014/chart" uri="{C3380CC4-5D6E-409C-BE32-E72D297353CC}">
              <c16:uniqueId val="{00000000-4AD2-4CA3-8469-2C86082D59A2}"/>
            </c:ext>
          </c:extLst>
        </c:ser>
        <c:dLbls>
          <c:showLegendKey val="0"/>
          <c:showVal val="0"/>
          <c:showCatName val="0"/>
          <c:showSerName val="0"/>
          <c:showPercent val="0"/>
          <c:showBubbleSize val="0"/>
        </c:dLbls>
        <c:gapWidth val="219"/>
        <c:overlap val="-27"/>
        <c:axId val="966757759"/>
        <c:axId val="966758239"/>
      </c:barChart>
      <c:catAx>
        <c:axId val="966757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8239"/>
        <c:crosses val="autoZero"/>
        <c:auto val="1"/>
        <c:lblAlgn val="ctr"/>
        <c:lblOffset val="100"/>
        <c:noMultiLvlLbl val="0"/>
      </c:catAx>
      <c:valAx>
        <c:axId val="966758239"/>
        <c:scaling>
          <c:orientation val="minMax"/>
        </c:scaling>
        <c:delete val="0"/>
        <c:axPos val="l"/>
        <c:numFmt formatCode="&quot;$&quot;0.0,\ &quot;K&quot;"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77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Tables!PivotTable4</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Tables'!$C$209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Tables'!$B$210:$B$220</c:f>
              <c:strCache>
                <c:ptCount val="10"/>
                <c:pt idx="0">
                  <c:v>GBC Ibimaster 500 Manual ProClick Binding System</c:v>
                </c:pt>
                <c:pt idx="1">
                  <c:v>3D Systems Cube Printer, 2nd Generation, Magenta</c:v>
                </c:pt>
                <c:pt idx="2">
                  <c:v>Martin Yale Chadless Opener Electric Letter Opener</c:v>
                </c:pt>
                <c:pt idx="3">
                  <c:v>GBC DocuBind TL300 Electric Binding System</c:v>
                </c:pt>
                <c:pt idx="4">
                  <c:v>Hewlett Packard LaserJet 3310 Copier</c:v>
                </c:pt>
                <c:pt idx="5">
                  <c:v>High Speed Automatic Electric Letter Opener</c:v>
                </c:pt>
                <c:pt idx="6">
                  <c:v>HP Designjet T520 Inkjet Large Format Printer - 24" Color</c:v>
                </c:pt>
                <c:pt idx="7">
                  <c:v>HON 5400 Series Task Chairs for Big and Tall</c:v>
                </c:pt>
                <c:pt idx="8">
                  <c:v>Fellowes PB500 Electric Punch Plastic Comb Binding Machine with Manual Bind</c:v>
                </c:pt>
                <c:pt idx="9">
                  <c:v>Canon imageCLASS 2200 Advanced Copier</c:v>
                </c:pt>
              </c:strCache>
            </c:strRef>
          </c:cat>
          <c:val>
            <c:numRef>
              <c:f>'Pivot Tables'!$C$210:$C$220</c:f>
              <c:numCache>
                <c:formatCode>"$"0.0,\ "K"</c:formatCode>
                <c:ptCount val="10"/>
                <c:pt idx="0">
                  <c:v>13773.737999999999</c:v>
                </c:pt>
                <c:pt idx="1">
                  <c:v>14299.89</c:v>
                </c:pt>
                <c:pt idx="2">
                  <c:v>15323.704000000002</c:v>
                </c:pt>
                <c:pt idx="3">
                  <c:v>15365.438699999999</c:v>
                </c:pt>
                <c:pt idx="4">
                  <c:v>16103.731600000001</c:v>
                </c:pt>
                <c:pt idx="5">
                  <c:v>16244.2976</c:v>
                </c:pt>
                <c:pt idx="6">
                  <c:v>17062.4025</c:v>
                </c:pt>
                <c:pt idx="7">
                  <c:v>17790.8724</c:v>
                </c:pt>
                <c:pt idx="8">
                  <c:v>23386.216000000004</c:v>
                </c:pt>
                <c:pt idx="9">
                  <c:v>55999.840000000004</c:v>
                </c:pt>
              </c:numCache>
            </c:numRef>
          </c:val>
          <c:extLst>
            <c:ext xmlns:c16="http://schemas.microsoft.com/office/drawing/2014/chart" uri="{C3380CC4-5D6E-409C-BE32-E72D297353CC}">
              <c16:uniqueId val="{00000000-AFC1-48E3-82A5-5D8E130D905A}"/>
            </c:ext>
          </c:extLst>
        </c:ser>
        <c:dLbls>
          <c:showLegendKey val="0"/>
          <c:showVal val="0"/>
          <c:showCatName val="0"/>
          <c:showSerName val="0"/>
          <c:showPercent val="0"/>
          <c:showBubbleSize val="0"/>
        </c:dLbls>
        <c:gapWidth val="219"/>
        <c:overlap val="-27"/>
        <c:axId val="966757759"/>
        <c:axId val="966758239"/>
      </c:barChart>
      <c:catAx>
        <c:axId val="966757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8239"/>
        <c:crosses val="autoZero"/>
        <c:auto val="1"/>
        <c:lblAlgn val="ctr"/>
        <c:lblOffset val="100"/>
        <c:noMultiLvlLbl val="0"/>
      </c:catAx>
      <c:valAx>
        <c:axId val="966758239"/>
        <c:scaling>
          <c:orientation val="minMax"/>
        </c:scaling>
        <c:delete val="0"/>
        <c:axPos val="l"/>
        <c:numFmt formatCode="&quot;$&quot;0.0,\ &quot;K&quot;"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77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Tables!PivotTable5</c:name>
    <c:fmtId val="6"/>
  </c:pivotSource>
  <c:chart>
    <c:title>
      <c:overlay val="0"/>
      <c:spPr>
        <a:noFill/>
        <a:ln>
          <a:noFill/>
        </a:ln>
        <a:effectLst/>
      </c:spPr>
      <c:txPr>
        <a:bodyPr rot="0" spcFirstLastPara="1" vertOverflow="ellipsis" vert="horz" wrap="square" anchor="ctr" anchorCtr="1"/>
        <a:lstStyle/>
        <a:p>
          <a:pPr>
            <a:defRPr sz="2000" b="0" i="0" u="none" strike="noStrike" kern="1200" spc="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Tables'!$C$223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Tables'!$B$224:$B$234</c:f>
              <c:strCache>
                <c:ptCount val="10"/>
                <c:pt idx="0">
                  <c:v>Eureka Disposable Bags for Sanitaire Vibra Groomer I Upright Vac</c:v>
                </c:pt>
                <c:pt idx="1">
                  <c:v>Acco Economy Flexible Poly Round Ring Binder</c:v>
                </c:pt>
                <c:pt idx="2">
                  <c:v>Grip Seal Envelopes</c:v>
                </c:pt>
                <c:pt idx="3">
                  <c:v>PNY Rapid USB Car Charger - Black</c:v>
                </c:pt>
                <c:pt idx="4">
                  <c:v>Avery 5</c:v>
                </c:pt>
                <c:pt idx="5">
                  <c:v>Xerox 1989</c:v>
                </c:pt>
                <c:pt idx="6">
                  <c:v>Xerox 20</c:v>
                </c:pt>
                <c:pt idx="7">
                  <c:v>Storex Flexible Poly Binders with Double Pockets</c:v>
                </c:pt>
                <c:pt idx="8">
                  <c:v>Computer Printout Index Tabs</c:v>
                </c:pt>
                <c:pt idx="9">
                  <c:v>Stockwell Gold Paper Clips</c:v>
                </c:pt>
              </c:strCache>
            </c:strRef>
          </c:cat>
          <c:val>
            <c:numRef>
              <c:f>'Pivot Tables'!$C$224:$C$234</c:f>
              <c:numCache>
                <c:formatCode>"$"\ 0.00</c:formatCode>
                <c:ptCount val="10"/>
                <c:pt idx="0">
                  <c:v>0.32479999999999998</c:v>
                </c:pt>
                <c:pt idx="1">
                  <c:v>5.4288000000000007</c:v>
                </c:pt>
                <c:pt idx="2">
                  <c:v>5.6576000000000004</c:v>
                </c:pt>
                <c:pt idx="3">
                  <c:v>5.7527999999999988</c:v>
                </c:pt>
                <c:pt idx="4">
                  <c:v>5.76</c:v>
                </c:pt>
                <c:pt idx="5">
                  <c:v>6.3743999999999996</c:v>
                </c:pt>
                <c:pt idx="6">
                  <c:v>6.48</c:v>
                </c:pt>
                <c:pt idx="7">
                  <c:v>6.9432000000000009</c:v>
                </c:pt>
                <c:pt idx="8">
                  <c:v>7.0559999999999992</c:v>
                </c:pt>
                <c:pt idx="9">
                  <c:v>7.2128000000000005</c:v>
                </c:pt>
              </c:numCache>
            </c:numRef>
          </c:val>
          <c:extLst>
            <c:ext xmlns:c16="http://schemas.microsoft.com/office/drawing/2014/chart" uri="{C3380CC4-5D6E-409C-BE32-E72D297353CC}">
              <c16:uniqueId val="{00000000-3961-446B-B050-A04DA0FF7EAC}"/>
            </c:ext>
          </c:extLst>
        </c:ser>
        <c:dLbls>
          <c:dLblPos val="outEnd"/>
          <c:showLegendKey val="0"/>
          <c:showVal val="1"/>
          <c:showCatName val="0"/>
          <c:showSerName val="0"/>
          <c:showPercent val="0"/>
          <c:showBubbleSize val="0"/>
        </c:dLbls>
        <c:gapWidth val="219"/>
        <c:overlap val="-27"/>
        <c:axId val="966751519"/>
        <c:axId val="966756799"/>
      </c:barChart>
      <c:catAx>
        <c:axId val="96675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6799"/>
        <c:crosses val="autoZero"/>
        <c:auto val="1"/>
        <c:lblAlgn val="ctr"/>
        <c:lblOffset val="100"/>
        <c:noMultiLvlLbl val="0"/>
      </c:catAx>
      <c:valAx>
        <c:axId val="966756799"/>
        <c:scaling>
          <c:orientation val="minMax"/>
        </c:scaling>
        <c:delete val="0"/>
        <c:axPos val="l"/>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151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Tables!PivotTable5</c:name>
    <c:fmtId val="4"/>
  </c:pivotSource>
  <c:chart>
    <c:title>
      <c:overlay val="0"/>
      <c:spPr>
        <a:noFill/>
        <a:ln>
          <a:noFill/>
        </a:ln>
        <a:effectLst/>
      </c:spPr>
      <c:txPr>
        <a:bodyPr rot="0" spcFirstLastPara="1" vertOverflow="ellipsis" vert="horz" wrap="square" anchor="ctr" anchorCtr="1"/>
        <a:lstStyle/>
        <a:p>
          <a:pPr>
            <a:defRPr sz="2000" b="0" i="0" u="none" strike="noStrike" kern="1200" spc="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Tables'!$C$223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Tables'!$B$224:$B$234</c:f>
              <c:strCache>
                <c:ptCount val="10"/>
                <c:pt idx="0">
                  <c:v>Eureka Disposable Bags for Sanitaire Vibra Groomer I Upright Vac</c:v>
                </c:pt>
                <c:pt idx="1">
                  <c:v>Acco Economy Flexible Poly Round Ring Binder</c:v>
                </c:pt>
                <c:pt idx="2">
                  <c:v>Grip Seal Envelopes</c:v>
                </c:pt>
                <c:pt idx="3">
                  <c:v>PNY Rapid USB Car Charger - Black</c:v>
                </c:pt>
                <c:pt idx="4">
                  <c:v>Avery 5</c:v>
                </c:pt>
                <c:pt idx="5">
                  <c:v>Xerox 1989</c:v>
                </c:pt>
                <c:pt idx="6">
                  <c:v>Xerox 20</c:v>
                </c:pt>
                <c:pt idx="7">
                  <c:v>Storex Flexible Poly Binders with Double Pockets</c:v>
                </c:pt>
                <c:pt idx="8">
                  <c:v>Computer Printout Index Tabs</c:v>
                </c:pt>
                <c:pt idx="9">
                  <c:v>Stockwell Gold Paper Clips</c:v>
                </c:pt>
              </c:strCache>
            </c:strRef>
          </c:cat>
          <c:val>
            <c:numRef>
              <c:f>'Pivot Tables'!$C$224:$C$234</c:f>
              <c:numCache>
                <c:formatCode>"$"\ 0.00</c:formatCode>
                <c:ptCount val="10"/>
                <c:pt idx="0">
                  <c:v>0.32479999999999998</c:v>
                </c:pt>
                <c:pt idx="1">
                  <c:v>5.4288000000000007</c:v>
                </c:pt>
                <c:pt idx="2">
                  <c:v>5.6576000000000004</c:v>
                </c:pt>
                <c:pt idx="3">
                  <c:v>5.7527999999999988</c:v>
                </c:pt>
                <c:pt idx="4">
                  <c:v>5.76</c:v>
                </c:pt>
                <c:pt idx="5">
                  <c:v>6.3743999999999996</c:v>
                </c:pt>
                <c:pt idx="6">
                  <c:v>6.48</c:v>
                </c:pt>
                <c:pt idx="7">
                  <c:v>6.9432000000000009</c:v>
                </c:pt>
                <c:pt idx="8">
                  <c:v>7.0559999999999992</c:v>
                </c:pt>
                <c:pt idx="9">
                  <c:v>7.2128000000000005</c:v>
                </c:pt>
              </c:numCache>
            </c:numRef>
          </c:val>
          <c:extLst>
            <c:ext xmlns:c16="http://schemas.microsoft.com/office/drawing/2014/chart" uri="{C3380CC4-5D6E-409C-BE32-E72D297353CC}">
              <c16:uniqueId val="{00000000-9262-4987-90E7-C78188B54E9A}"/>
            </c:ext>
          </c:extLst>
        </c:ser>
        <c:dLbls>
          <c:dLblPos val="outEnd"/>
          <c:showLegendKey val="0"/>
          <c:showVal val="1"/>
          <c:showCatName val="0"/>
          <c:showSerName val="0"/>
          <c:showPercent val="0"/>
          <c:showBubbleSize val="0"/>
        </c:dLbls>
        <c:gapWidth val="219"/>
        <c:overlap val="-27"/>
        <c:axId val="966751519"/>
        <c:axId val="966756799"/>
      </c:barChart>
      <c:catAx>
        <c:axId val="96675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6799"/>
        <c:crosses val="autoZero"/>
        <c:auto val="1"/>
        <c:lblAlgn val="ctr"/>
        <c:lblOffset val="100"/>
        <c:noMultiLvlLbl val="0"/>
      </c:catAx>
      <c:valAx>
        <c:axId val="966756799"/>
        <c:scaling>
          <c:orientation val="minMax"/>
        </c:scaling>
        <c:delete val="0"/>
        <c:axPos val="l"/>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151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Tables!PivotTable4</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Tables'!$C$209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Tables'!$B$210:$B$220</c:f>
              <c:strCache>
                <c:ptCount val="10"/>
                <c:pt idx="0">
                  <c:v>GBC Ibimaster 500 Manual ProClick Binding System</c:v>
                </c:pt>
                <c:pt idx="1">
                  <c:v>3D Systems Cube Printer, 2nd Generation, Magenta</c:v>
                </c:pt>
                <c:pt idx="2">
                  <c:v>Martin Yale Chadless Opener Electric Letter Opener</c:v>
                </c:pt>
                <c:pt idx="3">
                  <c:v>GBC DocuBind TL300 Electric Binding System</c:v>
                </c:pt>
                <c:pt idx="4">
                  <c:v>Hewlett Packard LaserJet 3310 Copier</c:v>
                </c:pt>
                <c:pt idx="5">
                  <c:v>High Speed Automatic Electric Letter Opener</c:v>
                </c:pt>
                <c:pt idx="6">
                  <c:v>HP Designjet T520 Inkjet Large Format Printer - 24" Color</c:v>
                </c:pt>
                <c:pt idx="7">
                  <c:v>HON 5400 Series Task Chairs for Big and Tall</c:v>
                </c:pt>
                <c:pt idx="8">
                  <c:v>Fellowes PB500 Electric Punch Plastic Comb Binding Machine with Manual Bind</c:v>
                </c:pt>
                <c:pt idx="9">
                  <c:v>Canon imageCLASS 2200 Advanced Copier</c:v>
                </c:pt>
              </c:strCache>
            </c:strRef>
          </c:cat>
          <c:val>
            <c:numRef>
              <c:f>'Pivot Tables'!$C$210:$C$220</c:f>
              <c:numCache>
                <c:formatCode>"$"0.0,\ "K"</c:formatCode>
                <c:ptCount val="10"/>
                <c:pt idx="0">
                  <c:v>13773.737999999999</c:v>
                </c:pt>
                <c:pt idx="1">
                  <c:v>14299.89</c:v>
                </c:pt>
                <c:pt idx="2">
                  <c:v>15323.704000000002</c:v>
                </c:pt>
                <c:pt idx="3">
                  <c:v>15365.438699999999</c:v>
                </c:pt>
                <c:pt idx="4">
                  <c:v>16103.731600000001</c:v>
                </c:pt>
                <c:pt idx="5">
                  <c:v>16244.2976</c:v>
                </c:pt>
                <c:pt idx="6">
                  <c:v>17062.4025</c:v>
                </c:pt>
                <c:pt idx="7">
                  <c:v>17790.8724</c:v>
                </c:pt>
                <c:pt idx="8">
                  <c:v>23386.216000000004</c:v>
                </c:pt>
                <c:pt idx="9">
                  <c:v>55999.840000000004</c:v>
                </c:pt>
              </c:numCache>
            </c:numRef>
          </c:val>
          <c:extLst>
            <c:ext xmlns:c16="http://schemas.microsoft.com/office/drawing/2014/chart" uri="{C3380CC4-5D6E-409C-BE32-E72D297353CC}">
              <c16:uniqueId val="{00000000-1A04-4F86-BDAA-4870D442F671}"/>
            </c:ext>
          </c:extLst>
        </c:ser>
        <c:dLbls>
          <c:showLegendKey val="0"/>
          <c:showVal val="0"/>
          <c:showCatName val="0"/>
          <c:showSerName val="0"/>
          <c:showPercent val="0"/>
          <c:showBubbleSize val="0"/>
        </c:dLbls>
        <c:gapWidth val="219"/>
        <c:overlap val="-27"/>
        <c:axId val="966757759"/>
        <c:axId val="966758239"/>
      </c:barChart>
      <c:catAx>
        <c:axId val="966757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8239"/>
        <c:crosses val="autoZero"/>
        <c:auto val="1"/>
        <c:lblAlgn val="ctr"/>
        <c:lblOffset val="100"/>
        <c:noMultiLvlLbl val="0"/>
      </c:catAx>
      <c:valAx>
        <c:axId val="966758239"/>
        <c:scaling>
          <c:orientation val="minMax"/>
        </c:scaling>
        <c:delete val="0"/>
        <c:axPos val="l"/>
        <c:numFmt formatCode="&quot;$&quot;0.0,\ &quot;K&quot;"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77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Tables!Sales_Region</c:name>
    <c:fmtId val="10"/>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2"/>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3"/>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4"/>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7"/>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8"/>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9"/>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12"/>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13"/>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14"/>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s>
    <c:plotArea>
      <c:layout/>
      <c:doughnutChart>
        <c:varyColors val="1"/>
        <c:ser>
          <c:idx val="0"/>
          <c:order val="0"/>
          <c:tx>
            <c:strRef>
              <c:f>'Pivot Tables'!$C$156</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939-4827-94B8-0F72D9F0EE54}"/>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2939-4827-94B8-0F72D9F0EE54}"/>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2939-4827-94B8-0F72D9F0EE54}"/>
              </c:ext>
            </c:extLst>
          </c:dPt>
          <c:dPt>
            <c:idx val="3"/>
            <c:bubble3D val="0"/>
            <c:spPr>
              <a:solidFill>
                <a:schemeClr val="accent4"/>
              </a:solidFill>
              <a:ln w="19050">
                <a:noFill/>
              </a:ln>
              <a:effectLst/>
            </c:spPr>
            <c:extLst>
              <c:ext xmlns:c16="http://schemas.microsoft.com/office/drawing/2014/chart" uri="{C3380CC4-5D6E-409C-BE32-E72D297353CC}">
                <c16:uniqueId val="{00000007-2939-4827-94B8-0F72D9F0EE54}"/>
              </c:ext>
            </c:extLst>
          </c:dPt>
          <c:dLbls>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 xmlns:c16="http://schemas.microsoft.com/office/drawing/2014/chart" uri="{C3380CC4-5D6E-409C-BE32-E72D297353CC}">
                  <c16:uniqueId val="{00000001-2939-4827-94B8-0F72D9F0EE54}"/>
                </c:ext>
              </c:extLst>
            </c:dLbl>
            <c:dLbl>
              <c:idx val="1"/>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 xmlns:c16="http://schemas.microsoft.com/office/drawing/2014/chart" uri="{C3380CC4-5D6E-409C-BE32-E72D297353CC}">
                  <c16:uniqueId val="{00000003-2939-4827-94B8-0F72D9F0EE54}"/>
                </c:ext>
              </c:extLst>
            </c:dLbl>
            <c:dLbl>
              <c:idx val="2"/>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 xmlns:c16="http://schemas.microsoft.com/office/drawing/2014/chart" uri="{C3380CC4-5D6E-409C-BE32-E72D297353CC}">
                  <c16:uniqueId val="{00000005-2939-4827-94B8-0F72D9F0EE54}"/>
                </c:ext>
              </c:extLst>
            </c:dLbl>
            <c:dLbl>
              <c:idx val="3"/>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 xmlns:c16="http://schemas.microsoft.com/office/drawing/2014/chart" uri="{C3380CC4-5D6E-409C-BE32-E72D297353CC}">
                  <c16:uniqueId val="{00000007-2939-4827-94B8-0F72D9F0EE54}"/>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Tables'!$B$157:$B$161</c:f>
              <c:strCache>
                <c:ptCount val="4"/>
                <c:pt idx="0">
                  <c:v>Central</c:v>
                </c:pt>
                <c:pt idx="1">
                  <c:v>East</c:v>
                </c:pt>
                <c:pt idx="2">
                  <c:v>South</c:v>
                </c:pt>
                <c:pt idx="3">
                  <c:v>West</c:v>
                </c:pt>
              </c:strCache>
            </c:strRef>
          </c:cat>
          <c:val>
            <c:numRef>
              <c:f>'Pivot Tables'!$C$157:$C$161</c:f>
              <c:numCache>
                <c:formatCode>"$"0.0,\ "K"</c:formatCode>
                <c:ptCount val="4"/>
                <c:pt idx="0">
                  <c:v>423452.22758399975</c:v>
                </c:pt>
                <c:pt idx="1">
                  <c:v>584172.60580000025</c:v>
                </c:pt>
                <c:pt idx="2">
                  <c:v>334942.74340000062</c:v>
                </c:pt>
                <c:pt idx="3">
                  <c:v>632051.14917499968</c:v>
                </c:pt>
              </c:numCache>
            </c:numRef>
          </c:val>
          <c:extLst>
            <c:ext xmlns:c16="http://schemas.microsoft.com/office/drawing/2014/chart" uri="{C3380CC4-5D6E-409C-BE32-E72D297353CC}">
              <c16:uniqueId val="{00000008-2939-4827-94B8-0F72D9F0EE54}"/>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Tables!Sales_Segment</c:name>
    <c:fmtId val="1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2756989989214334"/>
          <c:y val="3.2102994310853041E-2"/>
          <c:w val="0.72430100107856665"/>
          <c:h val="0.93579401137829388"/>
        </c:manualLayout>
      </c:layout>
      <c:barChart>
        <c:barDir val="bar"/>
        <c:grouping val="clustered"/>
        <c:varyColors val="0"/>
        <c:ser>
          <c:idx val="0"/>
          <c:order val="0"/>
          <c:tx>
            <c:strRef>
              <c:f>'Pivot Tables'!$C$193</c:f>
              <c:strCache>
                <c:ptCount val="1"/>
                <c:pt idx="0">
                  <c:v>Total</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6C70-4068-B4F3-85531D087797}"/>
              </c:ext>
            </c:extLst>
          </c:dPt>
          <c:dPt>
            <c:idx val="1"/>
            <c:invertIfNegative val="0"/>
            <c:bubble3D val="0"/>
            <c:spPr>
              <a:solidFill>
                <a:schemeClr val="accent1"/>
              </a:solidFill>
              <a:ln w="19050">
                <a:noFill/>
              </a:ln>
              <a:effectLst/>
            </c:spPr>
            <c:extLst>
              <c:ext xmlns:c16="http://schemas.microsoft.com/office/drawing/2014/chart" uri="{C3380CC4-5D6E-409C-BE32-E72D297353CC}">
                <c16:uniqueId val="{00000003-6C70-4068-B4F3-85531D087797}"/>
              </c:ext>
            </c:extLst>
          </c:dPt>
          <c:dPt>
            <c:idx val="2"/>
            <c:invertIfNegative val="0"/>
            <c:bubble3D val="0"/>
            <c:spPr>
              <a:solidFill>
                <a:schemeClr val="accent1"/>
              </a:solidFill>
              <a:ln w="19050">
                <a:noFill/>
              </a:ln>
              <a:effectLst/>
            </c:spPr>
            <c:extLst>
              <c:ext xmlns:c16="http://schemas.microsoft.com/office/drawing/2014/chart" uri="{C3380CC4-5D6E-409C-BE32-E72D297353CC}">
                <c16:uniqueId val="{00000005-6C70-4068-B4F3-85531D087797}"/>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Tables'!$B$194:$B$197</c:f>
              <c:strCache>
                <c:ptCount val="3"/>
                <c:pt idx="0">
                  <c:v>Home Office</c:v>
                </c:pt>
                <c:pt idx="1">
                  <c:v>Corporate</c:v>
                </c:pt>
                <c:pt idx="2">
                  <c:v>Consumer</c:v>
                </c:pt>
              </c:strCache>
            </c:strRef>
          </c:cat>
          <c:val>
            <c:numRef>
              <c:f>'Pivot Tables'!$C$194:$C$197</c:f>
              <c:numCache>
                <c:formatCode>"$"0.0,\ "K"</c:formatCode>
                <c:ptCount val="3"/>
                <c:pt idx="0">
                  <c:v>364727.77804500016</c:v>
                </c:pt>
                <c:pt idx="1">
                  <c:v>614756.96181400155</c:v>
                </c:pt>
                <c:pt idx="2">
                  <c:v>995133.98609999742</c:v>
                </c:pt>
              </c:numCache>
            </c:numRef>
          </c:val>
          <c:extLst>
            <c:ext xmlns:c16="http://schemas.microsoft.com/office/drawing/2014/chart" uri="{C3380CC4-5D6E-409C-BE32-E72D297353CC}">
              <c16:uniqueId val="{00000006-6C70-4068-B4F3-85531D087797}"/>
            </c:ext>
          </c:extLst>
        </c:ser>
        <c:dLbls>
          <c:dLblPos val="outEnd"/>
          <c:showLegendKey val="0"/>
          <c:showVal val="1"/>
          <c:showCatName val="0"/>
          <c:showSerName val="0"/>
          <c:showPercent val="0"/>
          <c:showBubbleSize val="0"/>
        </c:dLbls>
        <c:gapWidth val="100"/>
        <c:axId val="1815599183"/>
        <c:axId val="1815592943"/>
      </c:barChart>
      <c:valAx>
        <c:axId val="1815592943"/>
        <c:scaling>
          <c:orientation val="minMax"/>
        </c:scaling>
        <c:delete val="1"/>
        <c:axPos val="b"/>
        <c:numFmt formatCode="&quot;$&quot;0.0,\ &quot;K&quot;" sourceLinked="1"/>
        <c:majorTickMark val="out"/>
        <c:minorTickMark val="none"/>
        <c:tickLblPos val="nextTo"/>
        <c:crossAx val="1815599183"/>
        <c:crosses val="autoZero"/>
        <c:crossBetween val="between"/>
      </c:valAx>
      <c:catAx>
        <c:axId val="1815599183"/>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815592943"/>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Tables!PivotTable5</c:name>
    <c:fmtId val="10"/>
  </c:pivotSource>
  <c:chart>
    <c:title>
      <c:overlay val="0"/>
      <c:spPr>
        <a:noFill/>
        <a:ln>
          <a:noFill/>
        </a:ln>
        <a:effectLst/>
      </c:spPr>
      <c:txPr>
        <a:bodyPr rot="0" spcFirstLastPara="1" vertOverflow="ellipsis" vert="horz" wrap="square" anchor="ctr" anchorCtr="1"/>
        <a:lstStyle/>
        <a:p>
          <a:pPr>
            <a:defRPr sz="2000" b="0" i="0" u="none" strike="noStrike" kern="1200" spc="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Tables'!$C$223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Tables'!$B$224:$B$234</c:f>
              <c:strCache>
                <c:ptCount val="10"/>
                <c:pt idx="0">
                  <c:v>Eureka Disposable Bags for Sanitaire Vibra Groomer I Upright Vac</c:v>
                </c:pt>
                <c:pt idx="1">
                  <c:v>Acco Economy Flexible Poly Round Ring Binder</c:v>
                </c:pt>
                <c:pt idx="2">
                  <c:v>Grip Seal Envelopes</c:v>
                </c:pt>
                <c:pt idx="3">
                  <c:v>PNY Rapid USB Car Charger - Black</c:v>
                </c:pt>
                <c:pt idx="4">
                  <c:v>Avery 5</c:v>
                </c:pt>
                <c:pt idx="5">
                  <c:v>Xerox 1989</c:v>
                </c:pt>
                <c:pt idx="6">
                  <c:v>Xerox 20</c:v>
                </c:pt>
                <c:pt idx="7">
                  <c:v>Storex Flexible Poly Binders with Double Pockets</c:v>
                </c:pt>
                <c:pt idx="8">
                  <c:v>Computer Printout Index Tabs</c:v>
                </c:pt>
                <c:pt idx="9">
                  <c:v>Stockwell Gold Paper Clips</c:v>
                </c:pt>
              </c:strCache>
            </c:strRef>
          </c:cat>
          <c:val>
            <c:numRef>
              <c:f>'Pivot Tables'!$C$224:$C$234</c:f>
              <c:numCache>
                <c:formatCode>"$"\ 0.00</c:formatCode>
                <c:ptCount val="10"/>
                <c:pt idx="0">
                  <c:v>0.32479999999999998</c:v>
                </c:pt>
                <c:pt idx="1">
                  <c:v>5.4288000000000007</c:v>
                </c:pt>
                <c:pt idx="2">
                  <c:v>5.6576000000000004</c:v>
                </c:pt>
                <c:pt idx="3">
                  <c:v>5.7527999999999988</c:v>
                </c:pt>
                <c:pt idx="4">
                  <c:v>5.76</c:v>
                </c:pt>
                <c:pt idx="5">
                  <c:v>6.3743999999999996</c:v>
                </c:pt>
                <c:pt idx="6">
                  <c:v>6.48</c:v>
                </c:pt>
                <c:pt idx="7">
                  <c:v>6.9432000000000009</c:v>
                </c:pt>
                <c:pt idx="8">
                  <c:v>7.0559999999999992</c:v>
                </c:pt>
                <c:pt idx="9">
                  <c:v>7.2128000000000005</c:v>
                </c:pt>
              </c:numCache>
            </c:numRef>
          </c:val>
          <c:extLst>
            <c:ext xmlns:c16="http://schemas.microsoft.com/office/drawing/2014/chart" uri="{C3380CC4-5D6E-409C-BE32-E72D297353CC}">
              <c16:uniqueId val="{00000000-444E-4458-9C26-B784F5C0213C}"/>
            </c:ext>
          </c:extLst>
        </c:ser>
        <c:dLbls>
          <c:dLblPos val="outEnd"/>
          <c:showLegendKey val="0"/>
          <c:showVal val="1"/>
          <c:showCatName val="0"/>
          <c:showSerName val="0"/>
          <c:showPercent val="0"/>
          <c:showBubbleSize val="0"/>
        </c:dLbls>
        <c:gapWidth val="219"/>
        <c:overlap val="-27"/>
        <c:axId val="966751519"/>
        <c:axId val="966756799"/>
      </c:barChart>
      <c:catAx>
        <c:axId val="96675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6799"/>
        <c:crosses val="autoZero"/>
        <c:auto val="1"/>
        <c:lblAlgn val="ctr"/>
        <c:lblOffset val="100"/>
        <c:noMultiLvlLbl val="0"/>
      </c:catAx>
      <c:valAx>
        <c:axId val="966756799"/>
        <c:scaling>
          <c:orientation val="minMax"/>
        </c:scaling>
        <c:delete val="0"/>
        <c:axPos val="l"/>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96675151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Tables!Sales_Region</c:name>
    <c:fmtId val="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2"/>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3"/>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4"/>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7"/>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8"/>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9"/>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Lst>
        </c:dLbl>
      </c:pivotFmt>
      <c:pivotFmt>
        <c:idx val="12"/>
        <c:spPr>
          <a:solidFill>
            <a:schemeClr val="accent1"/>
          </a:solidFill>
          <a:ln w="19050">
            <a:solidFill>
              <a:schemeClr val="lt1"/>
            </a:solidFill>
          </a:ln>
          <a:effectLst/>
        </c:spPr>
        <c:dLbl>
          <c:idx val="0"/>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Lst>
        </c:dLbl>
      </c:pivotFmt>
      <c:pivotFmt>
        <c:idx val="13"/>
        <c:spPr>
          <a:solidFill>
            <a:schemeClr val="accent1"/>
          </a:solidFill>
          <a:ln w="19050">
            <a:solidFill>
              <a:schemeClr val="lt1"/>
            </a:solidFill>
          </a:ln>
          <a:effectLst/>
        </c:spPr>
        <c:dLbl>
          <c:idx val="0"/>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Lst>
        </c:dLbl>
      </c:pivotFmt>
      <c:pivotFmt>
        <c:idx val="14"/>
        <c:spPr>
          <a:solidFill>
            <a:schemeClr val="accent1"/>
          </a:solidFill>
          <a:ln w="19050">
            <a:solidFill>
              <a:schemeClr val="lt1"/>
            </a:solidFill>
          </a:ln>
          <a:effectLst/>
        </c:spPr>
        <c:dLbl>
          <c:idx val="0"/>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Lst>
        </c:dLbl>
      </c:pivotFmt>
    </c:pivotFmts>
    <c:plotArea>
      <c:layout/>
      <c:doughnutChart>
        <c:varyColors val="1"/>
        <c:ser>
          <c:idx val="0"/>
          <c:order val="0"/>
          <c:tx>
            <c:strRef>
              <c:f>'Pivot Tables'!$C$156</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2AC-4B7D-A97D-D45B1C72DB89}"/>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B2AC-4B7D-A97D-D45B1C72DB89}"/>
              </c:ext>
            </c:extLst>
          </c:dPt>
          <c:dPt>
            <c:idx val="2"/>
            <c:bubble3D val="0"/>
            <c:spPr>
              <a:solidFill>
                <a:schemeClr val="bg1">
                  <a:lumMod val="95000"/>
                </a:schemeClr>
              </a:solidFill>
              <a:ln w="19050">
                <a:noFill/>
              </a:ln>
              <a:effectLst/>
            </c:spPr>
            <c:extLst>
              <c:ext xmlns:c16="http://schemas.microsoft.com/office/drawing/2014/chart" uri="{C3380CC4-5D6E-409C-BE32-E72D297353CC}">
                <c16:uniqueId val="{00000005-B2AC-4B7D-A97D-D45B1C72DB89}"/>
              </c:ext>
            </c:extLst>
          </c:dPt>
          <c:dPt>
            <c:idx val="3"/>
            <c:bubble3D val="0"/>
            <c:spPr>
              <a:solidFill>
                <a:schemeClr val="accent4"/>
              </a:solidFill>
              <a:ln w="19050">
                <a:noFill/>
              </a:ln>
              <a:effectLst/>
            </c:spPr>
            <c:extLst>
              <c:ext xmlns:c16="http://schemas.microsoft.com/office/drawing/2014/chart" uri="{C3380CC4-5D6E-409C-BE32-E72D297353CC}">
                <c16:uniqueId val="{00000007-B2AC-4B7D-A97D-D45B1C72DB89}"/>
              </c:ext>
            </c:extLst>
          </c:dPt>
          <c:dLbls>
            <c:dLbl>
              <c:idx val="0"/>
              <c:layout>
                <c:manualLayout>
                  <c:x val="0.2367601246105919"/>
                  <c:y val="0"/>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993769470404985"/>
                      <c:h val="0.10774658988999603"/>
                    </c:manualLayout>
                  </c15:layout>
                </c:ext>
                <c:ext xmlns:c16="http://schemas.microsoft.com/office/drawing/2014/chart" uri="{C3380CC4-5D6E-409C-BE32-E72D297353CC}">
                  <c16:uniqueId val="{00000001-B2AC-4B7D-A97D-D45B1C72DB89}"/>
                </c:ext>
              </c:extLst>
            </c:dLbl>
            <c:dLbl>
              <c:idx val="1"/>
              <c:layout>
                <c:manualLayout>
                  <c:x val="0.18068535825545171"/>
                  <c:y val="0.12461087820675933"/>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862928348909658"/>
                      <c:h val="0.13266870011898507"/>
                    </c:manualLayout>
                  </c15:layout>
                </c:ext>
                <c:ext xmlns:c16="http://schemas.microsoft.com/office/drawing/2014/chart" uri="{C3380CC4-5D6E-409C-BE32-E72D297353CC}">
                  <c16:uniqueId val="{00000003-B2AC-4B7D-A97D-D45B1C72DB89}"/>
                </c:ext>
              </c:extLst>
            </c:dLbl>
            <c:dLbl>
              <c:idx val="2"/>
              <c:layout>
                <c:manualLayout>
                  <c:x val="-0.18068535825545171"/>
                  <c:y val="0.14953298843574839"/>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2398753894081"/>
                      <c:h val="9.9439219813666324E-2"/>
                    </c:manualLayout>
                  </c15:layout>
                </c:ext>
                <c:ext xmlns:c16="http://schemas.microsoft.com/office/drawing/2014/chart" uri="{C3380CC4-5D6E-409C-BE32-E72D297353CC}">
                  <c16:uniqueId val="{00000005-B2AC-4B7D-A97D-D45B1C72DB89}"/>
                </c:ext>
              </c:extLst>
            </c:dLbl>
            <c:dLbl>
              <c:idx val="3"/>
              <c:layout>
                <c:manualLayout>
                  <c:x val="-0.16822429906542055"/>
                  <c:y val="-0.12461055114494529"/>
                </c:manualLayout>
              </c:layout>
              <c:spPr>
                <a:noFill/>
                <a:ln>
                  <a:noFill/>
                </a:ln>
                <a:effectLst/>
              </c:spPr>
              <c:txPr>
                <a:bodyPr rot="0" spcFirstLastPara="1" vertOverflow="ellipsis" vert="horz" wrap="square" lIns="38100" tIns="19050" rIns="38100" bIns="19050" anchor="ctr" anchorCtr="1">
                  <a:no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74766355140187"/>
                      <c:h val="0.10774658988999603"/>
                    </c:manualLayout>
                  </c15:layout>
                </c:ext>
                <c:ext xmlns:c16="http://schemas.microsoft.com/office/drawing/2014/chart" uri="{C3380CC4-5D6E-409C-BE32-E72D297353CC}">
                  <c16:uniqueId val="{00000007-B2AC-4B7D-A97D-D45B1C72DB89}"/>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Tables'!$B$157:$B$161</c:f>
              <c:strCache>
                <c:ptCount val="4"/>
                <c:pt idx="0">
                  <c:v>Central</c:v>
                </c:pt>
                <c:pt idx="1">
                  <c:v>East</c:v>
                </c:pt>
                <c:pt idx="2">
                  <c:v>South</c:v>
                </c:pt>
                <c:pt idx="3">
                  <c:v>West</c:v>
                </c:pt>
              </c:strCache>
            </c:strRef>
          </c:cat>
          <c:val>
            <c:numRef>
              <c:f>'Pivot Tables'!$C$157:$C$161</c:f>
              <c:numCache>
                <c:formatCode>"$"0.0,\ "K"</c:formatCode>
                <c:ptCount val="4"/>
                <c:pt idx="0">
                  <c:v>423452.22758399975</c:v>
                </c:pt>
                <c:pt idx="1">
                  <c:v>584172.60580000025</c:v>
                </c:pt>
                <c:pt idx="2">
                  <c:v>334942.74340000062</c:v>
                </c:pt>
                <c:pt idx="3">
                  <c:v>632051.14917499968</c:v>
                </c:pt>
              </c:numCache>
            </c:numRef>
          </c:val>
          <c:extLst>
            <c:ext xmlns:c16="http://schemas.microsoft.com/office/drawing/2014/chart" uri="{C3380CC4-5D6E-409C-BE32-E72D297353CC}">
              <c16:uniqueId val="{00000008-B2AC-4B7D-A97D-D45B1C72DB89}"/>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Tables!Sales_Segment</c:name>
    <c:fmtId val="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2756989989214334"/>
          <c:y val="3.2102994310853041E-2"/>
          <c:w val="0.72430100107856665"/>
          <c:h val="0.93579401137829388"/>
        </c:manualLayout>
      </c:layout>
      <c:barChart>
        <c:barDir val="bar"/>
        <c:grouping val="clustered"/>
        <c:varyColors val="0"/>
        <c:ser>
          <c:idx val="0"/>
          <c:order val="0"/>
          <c:tx>
            <c:strRef>
              <c:f>'Pivot Tables'!$C$193</c:f>
              <c:strCache>
                <c:ptCount val="1"/>
                <c:pt idx="0">
                  <c:v>Total</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F652-44E3-A90F-9796210606C0}"/>
              </c:ext>
            </c:extLst>
          </c:dPt>
          <c:dPt>
            <c:idx val="1"/>
            <c:invertIfNegative val="0"/>
            <c:bubble3D val="0"/>
            <c:spPr>
              <a:solidFill>
                <a:schemeClr val="accent1"/>
              </a:solidFill>
              <a:ln w="19050">
                <a:noFill/>
              </a:ln>
              <a:effectLst/>
            </c:spPr>
            <c:extLst>
              <c:ext xmlns:c16="http://schemas.microsoft.com/office/drawing/2014/chart" uri="{C3380CC4-5D6E-409C-BE32-E72D297353CC}">
                <c16:uniqueId val="{00000003-F652-44E3-A90F-9796210606C0}"/>
              </c:ext>
            </c:extLst>
          </c:dPt>
          <c:dPt>
            <c:idx val="2"/>
            <c:invertIfNegative val="0"/>
            <c:bubble3D val="0"/>
            <c:spPr>
              <a:solidFill>
                <a:schemeClr val="accent1"/>
              </a:solidFill>
              <a:ln w="19050">
                <a:noFill/>
              </a:ln>
              <a:effectLst/>
            </c:spPr>
            <c:extLst>
              <c:ext xmlns:c16="http://schemas.microsoft.com/office/drawing/2014/chart" uri="{C3380CC4-5D6E-409C-BE32-E72D297353CC}">
                <c16:uniqueId val="{00000005-F652-44E3-A90F-9796210606C0}"/>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Tables'!$B$194:$B$197</c:f>
              <c:strCache>
                <c:ptCount val="3"/>
                <c:pt idx="0">
                  <c:v>Home Office</c:v>
                </c:pt>
                <c:pt idx="1">
                  <c:v>Corporate</c:v>
                </c:pt>
                <c:pt idx="2">
                  <c:v>Consumer</c:v>
                </c:pt>
              </c:strCache>
            </c:strRef>
          </c:cat>
          <c:val>
            <c:numRef>
              <c:f>'Pivot Tables'!$C$194:$C$197</c:f>
              <c:numCache>
                <c:formatCode>"$"0.0,\ "K"</c:formatCode>
                <c:ptCount val="3"/>
                <c:pt idx="0">
                  <c:v>364727.77804500016</c:v>
                </c:pt>
                <c:pt idx="1">
                  <c:v>614756.96181400155</c:v>
                </c:pt>
                <c:pt idx="2">
                  <c:v>995133.98609999742</c:v>
                </c:pt>
              </c:numCache>
            </c:numRef>
          </c:val>
          <c:extLst>
            <c:ext xmlns:c16="http://schemas.microsoft.com/office/drawing/2014/chart" uri="{C3380CC4-5D6E-409C-BE32-E72D297353CC}">
              <c16:uniqueId val="{00000006-F652-44E3-A90F-9796210606C0}"/>
            </c:ext>
          </c:extLst>
        </c:ser>
        <c:dLbls>
          <c:dLblPos val="outEnd"/>
          <c:showLegendKey val="0"/>
          <c:showVal val="1"/>
          <c:showCatName val="0"/>
          <c:showSerName val="0"/>
          <c:showPercent val="0"/>
          <c:showBubbleSize val="0"/>
        </c:dLbls>
        <c:gapWidth val="100"/>
        <c:axId val="1815599183"/>
        <c:axId val="1815592943"/>
      </c:barChart>
      <c:valAx>
        <c:axId val="1815592943"/>
        <c:scaling>
          <c:orientation val="minMax"/>
        </c:scaling>
        <c:delete val="1"/>
        <c:axPos val="b"/>
        <c:numFmt formatCode="&quot;$&quot;0.0,\ &quot;K&quot;" sourceLinked="1"/>
        <c:majorTickMark val="out"/>
        <c:minorTickMark val="none"/>
        <c:tickLblPos val="nextTo"/>
        <c:crossAx val="1815599183"/>
        <c:crosses val="autoZero"/>
        <c:crossBetween val="between"/>
      </c:valAx>
      <c:catAx>
        <c:axId val="1815599183"/>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815592943"/>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Tables!Sales_Quarters</c:name>
    <c:fmtId val="1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63019846702958"/>
          <c:y val="2.7721219698742375E-2"/>
          <c:w val="0.76962807940635358"/>
          <c:h val="0.93901331666276677"/>
        </c:manualLayout>
      </c:layout>
      <c:barChart>
        <c:barDir val="bar"/>
        <c:grouping val="clustered"/>
        <c:varyColors val="0"/>
        <c:ser>
          <c:idx val="0"/>
          <c:order val="0"/>
          <c:tx>
            <c:strRef>
              <c:f>'Pivot Tables'!$C$44:$C$45</c:f>
              <c:strCache>
                <c:ptCount val="1"/>
                <c:pt idx="0">
                  <c:v>2014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47625" cap="rnd">
                <a:solidFill>
                  <a:schemeClr val="bg1"/>
                </a:solidFill>
                <a:prstDash val="sysDot"/>
                <a:tailEnd type="triangle" w="med" len="med"/>
              </a:ln>
              <a:effectLst/>
            </c:spPr>
            <c:trendlineType val="exp"/>
            <c:dispRSqr val="0"/>
            <c:dispEq val="0"/>
          </c:trendline>
          <c:cat>
            <c:strRef>
              <c:f>'Pivot Tables'!$B$46:$B$50</c:f>
              <c:strCache>
                <c:ptCount val="4"/>
                <c:pt idx="0">
                  <c:v>Qtr1</c:v>
                </c:pt>
                <c:pt idx="1">
                  <c:v>Qtr2</c:v>
                </c:pt>
                <c:pt idx="2">
                  <c:v>Qtr3</c:v>
                </c:pt>
                <c:pt idx="3">
                  <c:v>Qtr4</c:v>
                </c:pt>
              </c:strCache>
            </c:strRef>
          </c:cat>
          <c:val>
            <c:numRef>
              <c:f>'Pivot Tables'!$C$46:$C$50</c:f>
              <c:numCache>
                <c:formatCode>"$"0.0,\ "K"</c:formatCode>
                <c:ptCount val="4"/>
                <c:pt idx="0">
                  <c:v>56604.364550000035</c:v>
                </c:pt>
                <c:pt idx="1">
                  <c:v>74818.416358000002</c:v>
                </c:pt>
                <c:pt idx="2">
                  <c:v>120889.56017899995</c:v>
                </c:pt>
                <c:pt idx="3">
                  <c:v>154378.361626</c:v>
                </c:pt>
              </c:numCache>
            </c:numRef>
          </c:val>
          <c:extLst>
            <c:ext xmlns:c16="http://schemas.microsoft.com/office/drawing/2014/chart" uri="{C3380CC4-5D6E-409C-BE32-E72D297353CC}">
              <c16:uniqueId val="{00000001-D3FC-44C1-8866-088C29F73A8B}"/>
            </c:ext>
          </c:extLst>
        </c:ser>
        <c:ser>
          <c:idx val="1"/>
          <c:order val="1"/>
          <c:tx>
            <c:strRef>
              <c:f>'Pivot Tables'!$D$44:$D$45</c:f>
              <c:strCache>
                <c:ptCount val="1"/>
                <c:pt idx="0">
                  <c:v>2015</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Tables'!$D$46:$D$50</c:f>
              <c:numCache>
                <c:formatCode>"$"0.0,\ "K"</c:formatCode>
                <c:ptCount val="4"/>
                <c:pt idx="0">
                  <c:v>59341.574987999957</c:v>
                </c:pt>
                <c:pt idx="1">
                  <c:v>76693.233000000007</c:v>
                </c:pt>
                <c:pt idx="2">
                  <c:v>113725.87565599983</c:v>
                </c:pt>
                <c:pt idx="3">
                  <c:v>157910.64001599984</c:v>
                </c:pt>
              </c:numCache>
            </c:numRef>
          </c:val>
          <c:extLst>
            <c:ext xmlns:c16="http://schemas.microsoft.com/office/drawing/2014/chart" uri="{C3380CC4-5D6E-409C-BE32-E72D297353CC}">
              <c16:uniqueId val="{00000002-D3FC-44C1-8866-088C29F73A8B}"/>
            </c:ext>
          </c:extLst>
        </c:ser>
        <c:ser>
          <c:idx val="2"/>
          <c:order val="2"/>
          <c:tx>
            <c:strRef>
              <c:f>'Pivot Tables'!$E$44:$E$45</c:f>
              <c:strCache>
                <c:ptCount val="1"/>
                <c:pt idx="0">
                  <c:v>2016</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Tables'!$E$46:$E$50</c:f>
              <c:numCache>
                <c:formatCode>"$"0.0,\ "K"</c:formatCode>
                <c:ptCount val="4"/>
                <c:pt idx="0">
                  <c:v>82067.117660000004</c:v>
                </c:pt>
                <c:pt idx="1">
                  <c:v>116443.12855000002</c:v>
                </c:pt>
                <c:pt idx="2">
                  <c:v>120599.29947599991</c:v>
                </c:pt>
                <c:pt idx="3">
                  <c:v>209184.48543399994</c:v>
                </c:pt>
              </c:numCache>
            </c:numRef>
          </c:val>
          <c:extLst>
            <c:ext xmlns:c16="http://schemas.microsoft.com/office/drawing/2014/chart" uri="{C3380CC4-5D6E-409C-BE32-E72D297353CC}">
              <c16:uniqueId val="{00000003-D3FC-44C1-8866-088C29F73A8B}"/>
            </c:ext>
          </c:extLst>
        </c:ser>
        <c:ser>
          <c:idx val="3"/>
          <c:order val="3"/>
          <c:tx>
            <c:strRef>
              <c:f>'Pivot Tables'!$F$44:$F$45</c:f>
              <c:strCache>
                <c:ptCount val="1"/>
                <c:pt idx="0">
                  <c:v>2017</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Tables'!$F$46:$F$50</c:f>
              <c:numCache>
                <c:formatCode>"$"0.0,\ "K"</c:formatCode>
                <c:ptCount val="4"/>
                <c:pt idx="0">
                  <c:v>110004.10816599996</c:v>
                </c:pt>
                <c:pt idx="1">
                  <c:v>115428.28953000002</c:v>
                </c:pt>
                <c:pt idx="2">
                  <c:v>167936.02285000004</c:v>
                </c:pt>
                <c:pt idx="3">
                  <c:v>238594.24791999985</c:v>
                </c:pt>
              </c:numCache>
            </c:numRef>
          </c:val>
          <c:extLst>
            <c:ext xmlns:c16="http://schemas.microsoft.com/office/drawing/2014/chart" uri="{C3380CC4-5D6E-409C-BE32-E72D297353CC}">
              <c16:uniqueId val="{00000004-D3FC-44C1-8866-088C29F73A8B}"/>
            </c:ext>
          </c:extLst>
        </c:ser>
        <c:dLbls>
          <c:dLblPos val="outEnd"/>
          <c:showLegendKey val="0"/>
          <c:showVal val="1"/>
          <c:showCatName val="0"/>
          <c:showSerName val="0"/>
          <c:showPercent val="0"/>
          <c:showBubbleSize val="0"/>
        </c:dLbls>
        <c:gapWidth val="182"/>
        <c:axId val="1007882064"/>
        <c:axId val="1007884464"/>
      </c:barChart>
      <c:catAx>
        <c:axId val="100788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1007884464"/>
        <c:crosses val="autoZero"/>
        <c:auto val="1"/>
        <c:lblAlgn val="ctr"/>
        <c:lblOffset val="100"/>
        <c:noMultiLvlLbl val="0"/>
      </c:catAx>
      <c:valAx>
        <c:axId val="1007884464"/>
        <c:scaling>
          <c:orientation val="minMax"/>
        </c:scaling>
        <c:delete val="1"/>
        <c:axPos val="b"/>
        <c:numFmt formatCode="&quot;$&quot;0.0,\ &quot;K&quot;" sourceLinked="1"/>
        <c:majorTickMark val="none"/>
        <c:minorTickMark val="none"/>
        <c:tickLblPos val="nextTo"/>
        <c:crossAx val="1007882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Tables!Sales_Year</c:name>
    <c:fmtId val="39"/>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39724709983771E-2"/>
          <c:y val="3.2131907981285103E-2"/>
          <c:w val="0.89260784195868648"/>
          <c:h val="0.73528997506205895"/>
        </c:manualLayout>
      </c:layout>
      <c:barChart>
        <c:barDir val="col"/>
        <c:grouping val="clustered"/>
        <c:varyColors val="0"/>
        <c:ser>
          <c:idx val="0"/>
          <c:order val="0"/>
          <c:tx>
            <c:strRef>
              <c:f>'Pivot Tables'!$C$25:$C$26</c:f>
              <c:strCache>
                <c:ptCount val="1"/>
                <c:pt idx="0">
                  <c:v>2014</c:v>
                </c:pt>
              </c:strCache>
            </c:strRef>
          </c:tx>
          <c:spPr>
            <a:solidFill>
              <a:schemeClr val="bg1">
                <a:lumMod val="85000"/>
              </a:schemeClr>
            </a:solidFill>
            <a:ln>
              <a:noFill/>
            </a:ln>
            <a:effectLst/>
          </c:spPr>
          <c:invertIfNegative val="0"/>
          <c:trendline>
            <c:spPr>
              <a:ln w="38100" cap="rnd">
                <a:solidFill>
                  <a:schemeClr val="bg1">
                    <a:lumMod val="95000"/>
                  </a:schemeClr>
                </a:solidFill>
                <a:prstDash val="sysDot"/>
                <a:tailEnd type="triangle" w="lg" len="lg"/>
              </a:ln>
              <a:effectLst/>
            </c:spPr>
            <c:trendlineType val="movingAvg"/>
            <c:period val="2"/>
            <c:dispRSqr val="0"/>
            <c:dispEq val="0"/>
          </c:trendline>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Tables'!$C$27:$C$39</c:f>
              <c:numCache>
                <c:formatCode>"$"0.0,\ "K"</c:formatCode>
                <c:ptCount val="12"/>
                <c:pt idx="0">
                  <c:v>13538.938649999995</c:v>
                </c:pt>
                <c:pt idx="1">
                  <c:v>4328.1016</c:v>
                </c:pt>
                <c:pt idx="2">
                  <c:v>38737.324299999971</c:v>
                </c:pt>
                <c:pt idx="3">
                  <c:v>25256.686349999989</c:v>
                </c:pt>
                <c:pt idx="4">
                  <c:v>19413.917599999997</c:v>
                </c:pt>
                <c:pt idx="5">
                  <c:v>30147.812408000009</c:v>
                </c:pt>
                <c:pt idx="6">
                  <c:v>28635.146649999984</c:v>
                </c:pt>
                <c:pt idx="7">
                  <c:v>24496.868174999996</c:v>
                </c:pt>
                <c:pt idx="8">
                  <c:v>67757.545354000002</c:v>
                </c:pt>
                <c:pt idx="9">
                  <c:v>27422.407200000001</c:v>
                </c:pt>
                <c:pt idx="10">
                  <c:v>67346.78970100006</c:v>
                </c:pt>
                <c:pt idx="11">
                  <c:v>59609.16472500001</c:v>
                </c:pt>
              </c:numCache>
            </c:numRef>
          </c:val>
          <c:extLst>
            <c:ext xmlns:c16="http://schemas.microsoft.com/office/drawing/2014/chart" uri="{C3380CC4-5D6E-409C-BE32-E72D297353CC}">
              <c16:uniqueId val="{00000001-6E2C-4C14-AA19-737F0CEB1D6D}"/>
            </c:ext>
          </c:extLst>
        </c:ser>
        <c:ser>
          <c:idx val="1"/>
          <c:order val="1"/>
          <c:tx>
            <c:strRef>
              <c:f>'Pivot Tables'!$D$25:$D$26</c:f>
              <c:strCache>
                <c:ptCount val="1"/>
                <c:pt idx="0">
                  <c:v>2015</c:v>
                </c:pt>
              </c:strCache>
            </c:strRef>
          </c:tx>
          <c:spPr>
            <a:solidFill>
              <a:schemeClr val="bg2">
                <a:lumMod val="50000"/>
              </a:schemeClr>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Tables'!$D$27:$D$39</c:f>
              <c:numCache>
                <c:formatCode>"$"0.0,\ "K"</c:formatCode>
                <c:ptCount val="12"/>
                <c:pt idx="0">
                  <c:v>12726.130768000003</c:v>
                </c:pt>
                <c:pt idx="1">
                  <c:v>11118.751699999995</c:v>
                </c:pt>
                <c:pt idx="2">
                  <c:v>35496.692519999997</c:v>
                </c:pt>
                <c:pt idx="3">
                  <c:v>29796.326825</c:v>
                </c:pt>
                <c:pt idx="4">
                  <c:v>26051.084575000012</c:v>
                </c:pt>
                <c:pt idx="5">
                  <c:v>20845.821600000003</c:v>
                </c:pt>
                <c:pt idx="6">
                  <c:v>24973.942000000006</c:v>
                </c:pt>
                <c:pt idx="7">
                  <c:v>31836.788606000002</c:v>
                </c:pt>
                <c:pt idx="8">
                  <c:v>56915.145050000021</c:v>
                </c:pt>
                <c:pt idx="9">
                  <c:v>26639.299275000019</c:v>
                </c:pt>
                <c:pt idx="10">
                  <c:v>67967.210435000059</c:v>
                </c:pt>
                <c:pt idx="11">
                  <c:v>63304.130305999955</c:v>
                </c:pt>
              </c:numCache>
            </c:numRef>
          </c:val>
          <c:extLst>
            <c:ext xmlns:c16="http://schemas.microsoft.com/office/drawing/2014/chart" uri="{C3380CC4-5D6E-409C-BE32-E72D297353CC}">
              <c16:uniqueId val="{00000002-6E2C-4C14-AA19-737F0CEB1D6D}"/>
            </c:ext>
          </c:extLst>
        </c:ser>
        <c:ser>
          <c:idx val="2"/>
          <c:order val="2"/>
          <c:tx>
            <c:strRef>
              <c:f>'Pivot Tables'!$E$25:$E$26</c:f>
              <c:strCache>
                <c:ptCount val="1"/>
                <c:pt idx="0">
                  <c:v>2016</c:v>
                </c:pt>
              </c:strCache>
            </c:strRef>
          </c:tx>
          <c:spPr>
            <a:solidFill>
              <a:srgbClr val="7030A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Tables'!$E$27:$E$39</c:f>
              <c:numCache>
                <c:formatCode>"$"0.0,\ "K"</c:formatCode>
                <c:ptCount val="12"/>
                <c:pt idx="0">
                  <c:v>16525.018700000004</c:v>
                </c:pt>
                <c:pt idx="1">
                  <c:v>21691.569899999999</c:v>
                </c:pt>
                <c:pt idx="2">
                  <c:v>43850.529060000023</c:v>
                </c:pt>
                <c:pt idx="3">
                  <c:v>33297.38809999996</c:v>
                </c:pt>
                <c:pt idx="4">
                  <c:v>48608.408399999978</c:v>
                </c:pt>
                <c:pt idx="5">
                  <c:v>34537.33204999999</c:v>
                </c:pt>
                <c:pt idx="6">
                  <c:v>32868.712649999994</c:v>
                </c:pt>
                <c:pt idx="7">
                  <c:v>25700.840279000004</c:v>
                </c:pt>
                <c:pt idx="8">
                  <c:v>62029.746546999988</c:v>
                </c:pt>
                <c:pt idx="9">
                  <c:v>54865.626800000013</c:v>
                </c:pt>
                <c:pt idx="10">
                  <c:v>66797.817713999975</c:v>
                </c:pt>
                <c:pt idx="11">
                  <c:v>87521.040920000029</c:v>
                </c:pt>
              </c:numCache>
            </c:numRef>
          </c:val>
          <c:extLst>
            <c:ext xmlns:c16="http://schemas.microsoft.com/office/drawing/2014/chart" uri="{C3380CC4-5D6E-409C-BE32-E72D297353CC}">
              <c16:uniqueId val="{00000003-6E2C-4C14-AA19-737F0CEB1D6D}"/>
            </c:ext>
          </c:extLst>
        </c:ser>
        <c:ser>
          <c:idx val="3"/>
          <c:order val="3"/>
          <c:tx>
            <c:strRef>
              <c:f>'Pivot Tables'!$F$25:$F$26</c:f>
              <c:strCache>
                <c:ptCount val="1"/>
                <c:pt idx="0">
                  <c:v>2017</c:v>
                </c:pt>
              </c:strCache>
            </c:strRef>
          </c:tx>
          <c:spPr>
            <a:solidFill>
              <a:srgbClr val="002060"/>
            </a:solidFill>
            <a:ln>
              <a:noFill/>
            </a:ln>
            <a:effectLst/>
          </c:spPr>
          <c:invertIfNegative val="0"/>
          <c:cat>
            <c:strRef>
              <c:f>'Pivot Tables'!$B$27:$B$39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Tables'!$F$27:$F$39</c:f>
              <c:numCache>
                <c:formatCode>"$"0.0,\ "K"</c:formatCode>
                <c:ptCount val="12"/>
                <c:pt idx="0">
                  <c:v>39087.148200000011</c:v>
                </c:pt>
                <c:pt idx="1">
                  <c:v>16872.590301999997</c:v>
                </c:pt>
                <c:pt idx="2">
                  <c:v>54044.369663999998</c:v>
                </c:pt>
                <c:pt idx="3">
                  <c:v>30088.159883000029</c:v>
                </c:pt>
                <c:pt idx="4">
                  <c:v>38829.802415999984</c:v>
                </c:pt>
                <c:pt idx="5">
                  <c:v>46510.327231000032</c:v>
                </c:pt>
                <c:pt idx="6">
                  <c:v>38850.051149999992</c:v>
                </c:pt>
                <c:pt idx="7">
                  <c:v>53651.494599999969</c:v>
                </c:pt>
                <c:pt idx="8">
                  <c:v>75434.477100000004</c:v>
                </c:pt>
                <c:pt idx="9">
                  <c:v>65502.429106000025</c:v>
                </c:pt>
                <c:pt idx="10">
                  <c:v>99668.77111000006</c:v>
                </c:pt>
                <c:pt idx="11">
                  <c:v>73423.047704000041</c:v>
                </c:pt>
              </c:numCache>
            </c:numRef>
          </c:val>
          <c:extLst>
            <c:ext xmlns:c16="http://schemas.microsoft.com/office/drawing/2014/chart" uri="{C3380CC4-5D6E-409C-BE32-E72D297353CC}">
              <c16:uniqueId val="{00000004-6E2C-4C14-AA19-737F0CEB1D6D}"/>
            </c:ext>
          </c:extLst>
        </c:ser>
        <c:dLbls>
          <c:showLegendKey val="0"/>
          <c:showVal val="0"/>
          <c:showCatName val="0"/>
          <c:showSerName val="0"/>
          <c:showPercent val="0"/>
          <c:showBubbleSize val="0"/>
        </c:dLbls>
        <c:gapWidth val="219"/>
        <c:overlap val="-27"/>
        <c:axId val="948007296"/>
        <c:axId val="948019296"/>
      </c:barChart>
      <c:catAx>
        <c:axId val="948007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19296"/>
        <c:crosses val="autoZero"/>
        <c:auto val="1"/>
        <c:lblAlgn val="ctr"/>
        <c:lblOffset val="100"/>
        <c:noMultiLvlLbl val="0"/>
      </c:catAx>
      <c:valAx>
        <c:axId val="948019296"/>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948007296"/>
        <c:crosses val="autoZero"/>
        <c:crossBetween val="between"/>
      </c:valAx>
      <c:spPr>
        <a:noFill/>
        <a:ln>
          <a:noFill/>
        </a:ln>
        <a:effectLst/>
      </c:spPr>
    </c:plotArea>
    <c:legend>
      <c:legendPos val="b"/>
      <c:layout>
        <c:manualLayout>
          <c:xMode val="edge"/>
          <c:yMode val="edge"/>
          <c:x val="0.20789735729598685"/>
          <c:y val="0.8839415173822025"/>
          <c:w val="0.65036294604395817"/>
          <c:h val="5.4768201551185697E-2"/>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Tables!Sales_Quarters</c:name>
    <c:fmtId val="1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63019846702958"/>
          <c:y val="2.7721219698742375E-2"/>
          <c:w val="0.76962807940635358"/>
          <c:h val="0.93901331666276677"/>
        </c:manualLayout>
      </c:layout>
      <c:barChart>
        <c:barDir val="bar"/>
        <c:grouping val="clustered"/>
        <c:varyColors val="0"/>
        <c:ser>
          <c:idx val="0"/>
          <c:order val="0"/>
          <c:tx>
            <c:strRef>
              <c:f>'Pivot Tables'!$C$44:$C$45</c:f>
              <c:strCache>
                <c:ptCount val="1"/>
                <c:pt idx="0">
                  <c:v>2014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47625" cap="rnd">
                <a:solidFill>
                  <a:schemeClr val="bg1"/>
                </a:solidFill>
                <a:prstDash val="sysDot"/>
                <a:tailEnd type="triangle" w="med" len="med"/>
              </a:ln>
              <a:effectLst/>
            </c:spPr>
            <c:trendlineType val="exp"/>
            <c:dispRSqr val="0"/>
            <c:dispEq val="0"/>
          </c:trendline>
          <c:cat>
            <c:strRef>
              <c:f>'Pivot Tables'!$B$46:$B$50</c:f>
              <c:strCache>
                <c:ptCount val="4"/>
                <c:pt idx="0">
                  <c:v>Qtr1</c:v>
                </c:pt>
                <c:pt idx="1">
                  <c:v>Qtr2</c:v>
                </c:pt>
                <c:pt idx="2">
                  <c:v>Qtr3</c:v>
                </c:pt>
                <c:pt idx="3">
                  <c:v>Qtr4</c:v>
                </c:pt>
              </c:strCache>
            </c:strRef>
          </c:cat>
          <c:val>
            <c:numRef>
              <c:f>'Pivot Tables'!$C$46:$C$50</c:f>
              <c:numCache>
                <c:formatCode>"$"0.0,\ "K"</c:formatCode>
                <c:ptCount val="4"/>
                <c:pt idx="0">
                  <c:v>56604.364550000035</c:v>
                </c:pt>
                <c:pt idx="1">
                  <c:v>74818.416358000002</c:v>
                </c:pt>
                <c:pt idx="2">
                  <c:v>120889.56017899995</c:v>
                </c:pt>
                <c:pt idx="3">
                  <c:v>154378.361626</c:v>
                </c:pt>
              </c:numCache>
            </c:numRef>
          </c:val>
          <c:extLst>
            <c:ext xmlns:c16="http://schemas.microsoft.com/office/drawing/2014/chart" uri="{C3380CC4-5D6E-409C-BE32-E72D297353CC}">
              <c16:uniqueId val="{00000000-41F7-416B-8376-B168AE003F65}"/>
            </c:ext>
          </c:extLst>
        </c:ser>
        <c:ser>
          <c:idx val="1"/>
          <c:order val="1"/>
          <c:tx>
            <c:strRef>
              <c:f>'Pivot Tables'!$D$44:$D$45</c:f>
              <c:strCache>
                <c:ptCount val="1"/>
                <c:pt idx="0">
                  <c:v>2015</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Tables'!$D$46:$D$50</c:f>
              <c:numCache>
                <c:formatCode>"$"0.0,\ "K"</c:formatCode>
                <c:ptCount val="4"/>
                <c:pt idx="0">
                  <c:v>59341.574987999957</c:v>
                </c:pt>
                <c:pt idx="1">
                  <c:v>76693.233000000007</c:v>
                </c:pt>
                <c:pt idx="2">
                  <c:v>113725.87565599983</c:v>
                </c:pt>
                <c:pt idx="3">
                  <c:v>157910.64001599984</c:v>
                </c:pt>
              </c:numCache>
            </c:numRef>
          </c:val>
          <c:extLst>
            <c:ext xmlns:c16="http://schemas.microsoft.com/office/drawing/2014/chart" uri="{C3380CC4-5D6E-409C-BE32-E72D297353CC}">
              <c16:uniqueId val="{00000001-41F7-416B-8376-B168AE003F65}"/>
            </c:ext>
          </c:extLst>
        </c:ser>
        <c:ser>
          <c:idx val="2"/>
          <c:order val="2"/>
          <c:tx>
            <c:strRef>
              <c:f>'Pivot Tables'!$E$44:$E$45</c:f>
              <c:strCache>
                <c:ptCount val="1"/>
                <c:pt idx="0">
                  <c:v>2016</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Tables'!$E$46:$E$50</c:f>
              <c:numCache>
                <c:formatCode>"$"0.0,\ "K"</c:formatCode>
                <c:ptCount val="4"/>
                <c:pt idx="0">
                  <c:v>82067.117660000004</c:v>
                </c:pt>
                <c:pt idx="1">
                  <c:v>116443.12855000002</c:v>
                </c:pt>
                <c:pt idx="2">
                  <c:v>120599.29947599991</c:v>
                </c:pt>
                <c:pt idx="3">
                  <c:v>209184.48543399994</c:v>
                </c:pt>
              </c:numCache>
            </c:numRef>
          </c:val>
          <c:extLst>
            <c:ext xmlns:c16="http://schemas.microsoft.com/office/drawing/2014/chart" uri="{C3380CC4-5D6E-409C-BE32-E72D297353CC}">
              <c16:uniqueId val="{00000002-41F7-416B-8376-B168AE003F65}"/>
            </c:ext>
          </c:extLst>
        </c:ser>
        <c:ser>
          <c:idx val="3"/>
          <c:order val="3"/>
          <c:tx>
            <c:strRef>
              <c:f>'Pivot Tables'!$F$44:$F$45</c:f>
              <c:strCache>
                <c:ptCount val="1"/>
                <c:pt idx="0">
                  <c:v>2017</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Tables'!$F$46:$F$50</c:f>
              <c:numCache>
                <c:formatCode>"$"0.0,\ "K"</c:formatCode>
                <c:ptCount val="4"/>
                <c:pt idx="0">
                  <c:v>110004.10816599996</c:v>
                </c:pt>
                <c:pt idx="1">
                  <c:v>115428.28953000002</c:v>
                </c:pt>
                <c:pt idx="2">
                  <c:v>167936.02285000004</c:v>
                </c:pt>
                <c:pt idx="3">
                  <c:v>238594.24791999985</c:v>
                </c:pt>
              </c:numCache>
            </c:numRef>
          </c:val>
          <c:extLst>
            <c:ext xmlns:c16="http://schemas.microsoft.com/office/drawing/2014/chart" uri="{C3380CC4-5D6E-409C-BE32-E72D297353CC}">
              <c16:uniqueId val="{00000003-41F7-416B-8376-B168AE003F65}"/>
            </c:ext>
          </c:extLst>
        </c:ser>
        <c:dLbls>
          <c:dLblPos val="outEnd"/>
          <c:showLegendKey val="0"/>
          <c:showVal val="1"/>
          <c:showCatName val="0"/>
          <c:showSerName val="0"/>
          <c:showPercent val="0"/>
          <c:showBubbleSize val="0"/>
        </c:dLbls>
        <c:gapWidth val="182"/>
        <c:axId val="1007882064"/>
        <c:axId val="1007884464"/>
      </c:barChart>
      <c:catAx>
        <c:axId val="100788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1007884464"/>
        <c:crosses val="autoZero"/>
        <c:auto val="1"/>
        <c:lblAlgn val="ctr"/>
        <c:lblOffset val="100"/>
        <c:noMultiLvlLbl val="0"/>
      </c:catAx>
      <c:valAx>
        <c:axId val="1007884464"/>
        <c:scaling>
          <c:orientation val="minMax"/>
        </c:scaling>
        <c:delete val="1"/>
        <c:axPos val="b"/>
        <c:numFmt formatCode="&quot;$&quot;0.0,\ &quot;K&quot;" sourceLinked="1"/>
        <c:majorTickMark val="none"/>
        <c:minorTickMark val="none"/>
        <c:tickLblPos val="nextTo"/>
        <c:crossAx val="1007882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Tables!PivotTable6</c:name>
    <c:fmtId val="7"/>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'Pivot Tables'!$C$237</c:f>
              <c:strCache>
                <c:ptCount val="1"/>
                <c:pt idx="0">
                  <c:v>Total</c:v>
                </c:pt>
              </c:strCache>
            </c:strRef>
          </c:tx>
          <c:spPr>
            <a:solidFill>
              <a:schemeClr val="accent1"/>
            </a:solidFill>
            <a:ln>
              <a:noFill/>
            </a:ln>
            <a:effectLst/>
            <a:sp3d/>
          </c:spPr>
          <c:invertIfNegative val="0"/>
          <c:dPt>
            <c:idx val="0"/>
            <c:invertIfNegative val="0"/>
            <c:bubble3D val="0"/>
            <c:spPr>
              <a:solidFill>
                <a:schemeClr val="bg1">
                  <a:lumMod val="75000"/>
                </a:schemeClr>
              </a:solidFill>
              <a:ln>
                <a:noFill/>
              </a:ln>
              <a:effectLst/>
              <a:sp3d/>
            </c:spPr>
            <c:extLst>
              <c:ext xmlns:c16="http://schemas.microsoft.com/office/drawing/2014/chart" uri="{C3380CC4-5D6E-409C-BE32-E72D297353CC}">
                <c16:uniqueId val="{00000001-43D0-4E3D-9159-7EC50732B3F1}"/>
              </c:ext>
            </c:extLst>
          </c:dPt>
          <c:dPt>
            <c:idx val="1"/>
            <c:invertIfNegative val="0"/>
            <c:bubble3D val="0"/>
            <c:spPr>
              <a:solidFill>
                <a:schemeClr val="bg2">
                  <a:lumMod val="50000"/>
                </a:schemeClr>
              </a:solidFill>
              <a:ln>
                <a:noFill/>
              </a:ln>
              <a:effectLst/>
              <a:sp3d/>
            </c:spPr>
            <c:extLst>
              <c:ext xmlns:c16="http://schemas.microsoft.com/office/drawing/2014/chart" uri="{C3380CC4-5D6E-409C-BE32-E72D297353CC}">
                <c16:uniqueId val="{00000003-43D0-4E3D-9159-7EC50732B3F1}"/>
              </c:ext>
            </c:extLst>
          </c:dPt>
          <c:dPt>
            <c:idx val="2"/>
            <c:invertIfNegative val="0"/>
            <c:bubble3D val="0"/>
            <c:spPr>
              <a:solidFill>
                <a:srgbClr val="7030A0"/>
              </a:solidFill>
              <a:ln>
                <a:noFill/>
              </a:ln>
              <a:effectLst/>
              <a:sp3d/>
            </c:spPr>
            <c:extLst>
              <c:ext xmlns:c16="http://schemas.microsoft.com/office/drawing/2014/chart" uri="{C3380CC4-5D6E-409C-BE32-E72D297353CC}">
                <c16:uniqueId val="{00000005-43D0-4E3D-9159-7EC50732B3F1}"/>
              </c:ext>
            </c:extLst>
          </c:dPt>
          <c:dPt>
            <c:idx val="3"/>
            <c:invertIfNegative val="0"/>
            <c:bubble3D val="0"/>
            <c:spPr>
              <a:solidFill>
                <a:srgbClr val="002060"/>
              </a:solidFill>
              <a:ln>
                <a:noFill/>
              </a:ln>
              <a:effectLst/>
              <a:sp3d/>
            </c:spPr>
            <c:extLst>
              <c:ext xmlns:c16="http://schemas.microsoft.com/office/drawing/2014/chart" uri="{C3380CC4-5D6E-409C-BE32-E72D297353CC}">
                <c16:uniqueId val="{00000007-43D0-4E3D-9159-7EC50732B3F1}"/>
              </c:ext>
            </c:extLst>
          </c:dPt>
          <c:dLbls>
            <c:dLbl>
              <c:idx val="0"/>
              <c:layout>
                <c:manualLayout>
                  <c:x val="-7.0422535211267623E-2"/>
                  <c:y val="-0.3171730015304873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D0-4E3D-9159-7EC50732B3F1}"/>
                </c:ext>
              </c:extLst>
            </c:dLbl>
            <c:dLbl>
              <c:idx val="1"/>
              <c:layout>
                <c:manualLayout>
                  <c:x val="-0.10015649452269176"/>
                  <c:y val="-0.403361317163771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D0-4E3D-9159-7EC50732B3F1}"/>
                </c:ext>
              </c:extLst>
            </c:dLbl>
            <c:dLbl>
              <c:idx val="2"/>
              <c:layout>
                <c:manualLayout>
                  <c:x val="-0.10328638497652576"/>
                  <c:y val="-0.372333523535789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D0-4E3D-9159-7EC50732B3F1}"/>
                </c:ext>
              </c:extLst>
            </c:dLbl>
            <c:dLbl>
              <c:idx val="3"/>
              <c:layout>
                <c:manualLayout>
                  <c:x val="-0.12050078247261346"/>
                  <c:y val="-0.348200795158469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3D0-4E3D-9159-7EC50732B3F1}"/>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Tables'!$B$238:$B$242</c:f>
              <c:strCache>
                <c:ptCount val="4"/>
                <c:pt idx="0">
                  <c:v>2014</c:v>
                </c:pt>
                <c:pt idx="1">
                  <c:v>2015</c:v>
                </c:pt>
                <c:pt idx="2">
                  <c:v>2016</c:v>
                </c:pt>
                <c:pt idx="3">
                  <c:v>2017</c:v>
                </c:pt>
              </c:strCache>
            </c:strRef>
          </c:cat>
          <c:val>
            <c:numRef>
              <c:f>'Pivot Tables'!$C$238:$C$242</c:f>
              <c:numCache>
                <c:formatCode>"$"0.0,\ "K"</c:formatCode>
                <c:ptCount val="4"/>
                <c:pt idx="0">
                  <c:v>406690.70271299907</c:v>
                </c:pt>
                <c:pt idx="1">
                  <c:v>407671.32365999976</c:v>
                </c:pt>
                <c:pt idx="2">
                  <c:v>528294.03112000041</c:v>
                </c:pt>
                <c:pt idx="3">
                  <c:v>631962.66846600163</c:v>
                </c:pt>
              </c:numCache>
            </c:numRef>
          </c:val>
          <c:extLst>
            <c:ext xmlns:c16="http://schemas.microsoft.com/office/drawing/2014/chart" uri="{C3380CC4-5D6E-409C-BE32-E72D297353CC}">
              <c16:uniqueId val="{00000008-43D0-4E3D-9159-7EC50732B3F1}"/>
            </c:ext>
          </c:extLst>
        </c:ser>
        <c:dLbls>
          <c:showLegendKey val="0"/>
          <c:showVal val="1"/>
          <c:showCatName val="0"/>
          <c:showSerName val="0"/>
          <c:showPercent val="0"/>
          <c:showBubbleSize val="0"/>
        </c:dLbls>
        <c:gapWidth val="150"/>
        <c:shape val="box"/>
        <c:axId val="1080951231"/>
        <c:axId val="1080944511"/>
        <c:axId val="0"/>
      </c:bar3DChart>
      <c:catAx>
        <c:axId val="108095123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44511"/>
        <c:crosses val="autoZero"/>
        <c:auto val="1"/>
        <c:lblAlgn val="ctr"/>
        <c:lblOffset val="100"/>
        <c:noMultiLvlLbl val="0"/>
      </c:catAx>
      <c:valAx>
        <c:axId val="1080944511"/>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5123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Tables!Sales_Category</c:name>
    <c:fmtId val="1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24248655393485649"/>
          <c:y val="0.11500445981861895"/>
          <c:w val="0.51502689213028696"/>
          <c:h val="0.6774475801522224"/>
        </c:manualLayout>
      </c:layout>
      <c:doughnutChart>
        <c:varyColors val="1"/>
        <c:ser>
          <c:idx val="0"/>
          <c:order val="0"/>
          <c:tx>
            <c:strRef>
              <c:f>'Pivot Tables'!$C$55</c:f>
              <c:strCache>
                <c:ptCount val="1"/>
                <c:pt idx="0">
                  <c:v>Total</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939-4103-B75D-EE57B4D30DFB}"/>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2939-4103-B75D-EE57B4D30DFB}"/>
              </c:ext>
            </c:extLst>
          </c:dPt>
          <c:dPt>
            <c:idx val="2"/>
            <c:bubble3D val="0"/>
            <c:spPr>
              <a:solidFill>
                <a:srgbClr val="00B0F0"/>
              </a:solidFill>
              <a:ln w="19050">
                <a:noFill/>
              </a:ln>
              <a:effectLst/>
            </c:spPr>
            <c:extLst>
              <c:ext xmlns:c16="http://schemas.microsoft.com/office/drawing/2014/chart" uri="{C3380CC4-5D6E-409C-BE32-E72D297353CC}">
                <c16:uniqueId val="{00000005-2939-4103-B75D-EE57B4D30DFB}"/>
              </c:ext>
            </c:extLst>
          </c:dPt>
          <c:dLbls>
            <c:dLbl>
              <c:idx val="0"/>
              <c:layout>
                <c:manualLayout>
                  <c:x val="6.5439672801635998E-2"/>
                  <c:y val="-0.150718059219552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939-4103-B75D-EE57B4D30DFB}"/>
                </c:ext>
              </c:extLst>
            </c:dLbl>
            <c:dLbl>
              <c:idx val="1"/>
              <c:layout>
                <c:manualLayout>
                  <c:x val="0.23721881390593047"/>
                  <c:y val="-1.559152336753997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939-4103-B75D-EE57B4D30DFB}"/>
                </c:ext>
              </c:extLst>
            </c:dLbl>
            <c:dLbl>
              <c:idx val="2"/>
              <c:layout>
                <c:manualLayout>
                  <c:x val="-0.11656441717791413"/>
                  <c:y val="-1.0394348911693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939-4103-B75D-EE57B4D30DFB}"/>
                </c:ext>
              </c:extLst>
            </c:dLbl>
            <c:spPr>
              <a:noFill/>
              <a:ln>
                <a:noFill/>
              </a:ln>
              <a:effectLst/>
            </c:spPr>
            <c:txPr>
              <a:bodyPr rot="0" spcFirstLastPara="1" vertOverflow="ellipsis" vert="horz" wrap="square" lIns="38100" tIns="19050" rIns="38100" bIns="19050" anchor="ctr" anchorCtr="1">
                <a:spAutoFit/>
              </a:bodyPr>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Tables'!$B$56:$B$59</c:f>
              <c:strCache>
                <c:ptCount val="3"/>
                <c:pt idx="0">
                  <c:v>Furniture</c:v>
                </c:pt>
                <c:pt idx="1">
                  <c:v>Office Supplies</c:v>
                </c:pt>
                <c:pt idx="2">
                  <c:v>Technology</c:v>
                </c:pt>
              </c:strCache>
            </c:strRef>
          </c:cat>
          <c:val>
            <c:numRef>
              <c:f>'Pivot Tables'!$C$56:$C$59</c:f>
              <c:numCache>
                <c:formatCode>"$"0.0,\ "K"</c:formatCode>
                <c:ptCount val="3"/>
                <c:pt idx="0">
                  <c:v>618483.25425900065</c:v>
                </c:pt>
                <c:pt idx="1">
                  <c:v>642642.09140000574</c:v>
                </c:pt>
                <c:pt idx="2">
                  <c:v>713493.38029999472</c:v>
                </c:pt>
              </c:numCache>
            </c:numRef>
          </c:val>
          <c:extLst>
            <c:ext xmlns:c16="http://schemas.microsoft.com/office/drawing/2014/chart" uri="{C3380CC4-5D6E-409C-BE32-E72D297353CC}">
              <c16:uniqueId val="{00000006-2939-4103-B75D-EE57B4D30DF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3.5259005201036975E-2"/>
          <c:y val="0.80009170762169723"/>
          <c:w val="0.92130203049772152"/>
          <c:h val="0.18431676901076285"/>
        </c:manualLayout>
      </c:layout>
      <c:overlay val="0"/>
      <c:spPr>
        <a:noFill/>
        <a:ln>
          <a:noFill/>
        </a:ln>
        <a:effectLst/>
      </c:spPr>
      <c:txPr>
        <a:bodyPr rot="0" spcFirstLastPara="1" vertOverflow="ellipsis" vert="horz" wrap="square" anchor="ctr" anchorCtr="1"/>
        <a:lstStyle/>
        <a:p>
          <a:pPr>
            <a:defRPr sz="2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Tables!PivotTable6</c:name>
    <c:fmtId val="5"/>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'Pivot Tables'!$C$237</c:f>
              <c:strCache>
                <c:ptCount val="1"/>
                <c:pt idx="0">
                  <c:v>Total</c:v>
                </c:pt>
              </c:strCache>
            </c:strRef>
          </c:tx>
          <c:spPr>
            <a:solidFill>
              <a:schemeClr val="accent1"/>
            </a:solidFill>
            <a:ln>
              <a:noFill/>
            </a:ln>
            <a:effectLst/>
            <a:sp3d/>
          </c:spPr>
          <c:invertIfNegative val="0"/>
          <c:dPt>
            <c:idx val="0"/>
            <c:invertIfNegative val="0"/>
            <c:bubble3D val="0"/>
            <c:spPr>
              <a:solidFill>
                <a:schemeClr val="bg1">
                  <a:lumMod val="75000"/>
                </a:schemeClr>
              </a:solidFill>
              <a:ln>
                <a:noFill/>
              </a:ln>
              <a:effectLst/>
              <a:sp3d/>
            </c:spPr>
            <c:extLst>
              <c:ext xmlns:c16="http://schemas.microsoft.com/office/drawing/2014/chart" uri="{C3380CC4-5D6E-409C-BE32-E72D297353CC}">
                <c16:uniqueId val="{00000004-E3D4-4361-899F-23B0B34FCB8A}"/>
              </c:ext>
            </c:extLst>
          </c:dPt>
          <c:dPt>
            <c:idx val="1"/>
            <c:invertIfNegative val="0"/>
            <c:bubble3D val="0"/>
            <c:spPr>
              <a:solidFill>
                <a:schemeClr val="bg2">
                  <a:lumMod val="50000"/>
                </a:schemeClr>
              </a:solidFill>
              <a:ln>
                <a:noFill/>
              </a:ln>
              <a:effectLst/>
              <a:sp3d/>
            </c:spPr>
            <c:extLst>
              <c:ext xmlns:c16="http://schemas.microsoft.com/office/drawing/2014/chart" uri="{C3380CC4-5D6E-409C-BE32-E72D297353CC}">
                <c16:uniqueId val="{00000003-E3D4-4361-899F-23B0B34FCB8A}"/>
              </c:ext>
            </c:extLst>
          </c:dPt>
          <c:dPt>
            <c:idx val="2"/>
            <c:invertIfNegative val="0"/>
            <c:bubble3D val="0"/>
            <c:spPr>
              <a:solidFill>
                <a:srgbClr val="7030A0"/>
              </a:solidFill>
              <a:ln>
                <a:noFill/>
              </a:ln>
              <a:effectLst/>
              <a:sp3d/>
            </c:spPr>
            <c:extLst>
              <c:ext xmlns:c16="http://schemas.microsoft.com/office/drawing/2014/chart" uri="{C3380CC4-5D6E-409C-BE32-E72D297353CC}">
                <c16:uniqueId val="{00000002-E3D4-4361-899F-23B0B34FCB8A}"/>
              </c:ext>
            </c:extLst>
          </c:dPt>
          <c:dPt>
            <c:idx val="3"/>
            <c:invertIfNegative val="0"/>
            <c:bubble3D val="0"/>
            <c:spPr>
              <a:solidFill>
                <a:srgbClr val="002060"/>
              </a:solidFill>
              <a:ln>
                <a:noFill/>
              </a:ln>
              <a:effectLst/>
              <a:sp3d/>
            </c:spPr>
            <c:extLst>
              <c:ext xmlns:c16="http://schemas.microsoft.com/office/drawing/2014/chart" uri="{C3380CC4-5D6E-409C-BE32-E72D297353CC}">
                <c16:uniqueId val="{00000001-E3D4-4361-899F-23B0B34FCB8A}"/>
              </c:ext>
            </c:extLst>
          </c:dPt>
          <c:dLbls>
            <c:dLbl>
              <c:idx val="0"/>
              <c:layout>
                <c:manualLayout>
                  <c:x val="-7.0422535211267623E-2"/>
                  <c:y val="-0.3171730015304873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3D4-4361-899F-23B0B34FCB8A}"/>
                </c:ext>
              </c:extLst>
            </c:dLbl>
            <c:dLbl>
              <c:idx val="1"/>
              <c:layout>
                <c:manualLayout>
                  <c:x val="-0.10015649452269176"/>
                  <c:y val="-0.403361317163771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3D4-4361-899F-23B0B34FCB8A}"/>
                </c:ext>
              </c:extLst>
            </c:dLbl>
            <c:dLbl>
              <c:idx val="2"/>
              <c:layout>
                <c:manualLayout>
                  <c:x val="-0.10328638497652576"/>
                  <c:y val="-0.372333523535789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3D4-4361-899F-23B0B34FCB8A}"/>
                </c:ext>
              </c:extLst>
            </c:dLbl>
            <c:dLbl>
              <c:idx val="3"/>
              <c:layout>
                <c:manualLayout>
                  <c:x val="-0.12050078247261346"/>
                  <c:y val="-0.348200795158469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3D4-4361-899F-23B0B34FCB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Tables'!$B$238:$B$242</c:f>
              <c:strCache>
                <c:ptCount val="4"/>
                <c:pt idx="0">
                  <c:v>2014</c:v>
                </c:pt>
                <c:pt idx="1">
                  <c:v>2015</c:v>
                </c:pt>
                <c:pt idx="2">
                  <c:v>2016</c:v>
                </c:pt>
                <c:pt idx="3">
                  <c:v>2017</c:v>
                </c:pt>
              </c:strCache>
            </c:strRef>
          </c:cat>
          <c:val>
            <c:numRef>
              <c:f>'Pivot Tables'!$C$238:$C$242</c:f>
              <c:numCache>
                <c:formatCode>"$"0.0,\ "K"</c:formatCode>
                <c:ptCount val="4"/>
                <c:pt idx="0">
                  <c:v>406690.70271299907</c:v>
                </c:pt>
                <c:pt idx="1">
                  <c:v>407671.32365999976</c:v>
                </c:pt>
                <c:pt idx="2">
                  <c:v>528294.03112000041</c:v>
                </c:pt>
                <c:pt idx="3">
                  <c:v>631962.66846600163</c:v>
                </c:pt>
              </c:numCache>
            </c:numRef>
          </c:val>
          <c:extLst>
            <c:ext xmlns:c16="http://schemas.microsoft.com/office/drawing/2014/chart" uri="{C3380CC4-5D6E-409C-BE32-E72D297353CC}">
              <c16:uniqueId val="{00000000-E3D4-4361-899F-23B0B34FCB8A}"/>
            </c:ext>
          </c:extLst>
        </c:ser>
        <c:dLbls>
          <c:showLegendKey val="0"/>
          <c:showVal val="1"/>
          <c:showCatName val="0"/>
          <c:showSerName val="0"/>
          <c:showPercent val="0"/>
          <c:showBubbleSize val="0"/>
        </c:dLbls>
        <c:gapWidth val="150"/>
        <c:shape val="box"/>
        <c:axId val="1080951231"/>
        <c:axId val="1080944511"/>
        <c:axId val="0"/>
      </c:bar3DChart>
      <c:catAx>
        <c:axId val="108095123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44511"/>
        <c:crosses val="autoZero"/>
        <c:auto val="1"/>
        <c:lblAlgn val="ctr"/>
        <c:lblOffset val="100"/>
        <c:noMultiLvlLbl val="0"/>
      </c:catAx>
      <c:valAx>
        <c:axId val="1080944511"/>
        <c:scaling>
          <c:orientation val="minMax"/>
        </c:scaling>
        <c:delete val="0"/>
        <c:axPos val="l"/>
        <c:numFmt formatCode="&quot;$&quot;0.0,\ &quot;K&quot;"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85000"/>
                  </a:schemeClr>
                </a:solidFill>
                <a:latin typeface="Calibri" panose="020F0502020204030204" pitchFamily="34" charset="0"/>
                <a:ea typeface="+mn-ea"/>
                <a:cs typeface="Calibri" panose="020F0502020204030204" pitchFamily="34" charset="0"/>
              </a:defRPr>
            </a:pPr>
            <a:endParaRPr lang="en-US"/>
          </a:p>
        </c:txPr>
        <c:crossAx val="108095123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Analysis Main File.xlsm]Pivot Tables!Sales_Quarters</c:name>
    <c:fmtId val="2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63019846702958"/>
          <c:y val="2.7721219698742375E-2"/>
          <c:w val="0.76962807940635358"/>
          <c:h val="0.93901331666276677"/>
        </c:manualLayout>
      </c:layout>
      <c:barChart>
        <c:barDir val="bar"/>
        <c:grouping val="clustered"/>
        <c:varyColors val="0"/>
        <c:ser>
          <c:idx val="0"/>
          <c:order val="0"/>
          <c:tx>
            <c:strRef>
              <c:f>'Pivot Tables'!$C$44:$C$45</c:f>
              <c:strCache>
                <c:ptCount val="1"/>
                <c:pt idx="0">
                  <c:v>2014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47625" cap="rnd">
                <a:solidFill>
                  <a:schemeClr val="bg1"/>
                </a:solidFill>
                <a:prstDash val="sysDot"/>
                <a:tailEnd type="triangle" w="med" len="med"/>
              </a:ln>
              <a:effectLst/>
            </c:spPr>
            <c:trendlineType val="exp"/>
            <c:dispRSqr val="0"/>
            <c:dispEq val="0"/>
          </c:trendline>
          <c:cat>
            <c:strRef>
              <c:f>'Pivot Tables'!$B$46:$B$50</c:f>
              <c:strCache>
                <c:ptCount val="4"/>
                <c:pt idx="0">
                  <c:v>Qtr1</c:v>
                </c:pt>
                <c:pt idx="1">
                  <c:v>Qtr2</c:v>
                </c:pt>
                <c:pt idx="2">
                  <c:v>Qtr3</c:v>
                </c:pt>
                <c:pt idx="3">
                  <c:v>Qtr4</c:v>
                </c:pt>
              </c:strCache>
            </c:strRef>
          </c:cat>
          <c:val>
            <c:numRef>
              <c:f>'Pivot Tables'!$C$46:$C$50</c:f>
              <c:numCache>
                <c:formatCode>"$"0.0,\ "K"</c:formatCode>
                <c:ptCount val="4"/>
                <c:pt idx="0">
                  <c:v>56604.364550000035</c:v>
                </c:pt>
                <c:pt idx="1">
                  <c:v>74818.416358000002</c:v>
                </c:pt>
                <c:pt idx="2">
                  <c:v>120889.56017899995</c:v>
                </c:pt>
                <c:pt idx="3">
                  <c:v>154378.361626</c:v>
                </c:pt>
              </c:numCache>
            </c:numRef>
          </c:val>
          <c:extLst>
            <c:ext xmlns:c16="http://schemas.microsoft.com/office/drawing/2014/chart" uri="{C3380CC4-5D6E-409C-BE32-E72D297353CC}">
              <c16:uniqueId val="{00000001-44CF-4983-A5ED-6C54A3807E82}"/>
            </c:ext>
          </c:extLst>
        </c:ser>
        <c:ser>
          <c:idx val="1"/>
          <c:order val="1"/>
          <c:tx>
            <c:strRef>
              <c:f>'Pivot Tables'!$D$44:$D$45</c:f>
              <c:strCache>
                <c:ptCount val="1"/>
                <c:pt idx="0">
                  <c:v>2015</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Tables'!$D$46:$D$50</c:f>
              <c:numCache>
                <c:formatCode>"$"0.0,\ "K"</c:formatCode>
                <c:ptCount val="4"/>
                <c:pt idx="0">
                  <c:v>59341.574987999957</c:v>
                </c:pt>
                <c:pt idx="1">
                  <c:v>76693.233000000007</c:v>
                </c:pt>
                <c:pt idx="2">
                  <c:v>113725.87565599983</c:v>
                </c:pt>
                <c:pt idx="3">
                  <c:v>157910.64001599984</c:v>
                </c:pt>
              </c:numCache>
            </c:numRef>
          </c:val>
          <c:extLst>
            <c:ext xmlns:c16="http://schemas.microsoft.com/office/drawing/2014/chart" uri="{C3380CC4-5D6E-409C-BE32-E72D297353CC}">
              <c16:uniqueId val="{00000002-44CF-4983-A5ED-6C54A3807E82}"/>
            </c:ext>
          </c:extLst>
        </c:ser>
        <c:ser>
          <c:idx val="2"/>
          <c:order val="2"/>
          <c:tx>
            <c:strRef>
              <c:f>'Pivot Tables'!$E$44:$E$45</c:f>
              <c:strCache>
                <c:ptCount val="1"/>
                <c:pt idx="0">
                  <c:v>2016</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Tables'!$E$46:$E$50</c:f>
              <c:numCache>
                <c:formatCode>"$"0.0,\ "K"</c:formatCode>
                <c:ptCount val="4"/>
                <c:pt idx="0">
                  <c:v>82067.117660000004</c:v>
                </c:pt>
                <c:pt idx="1">
                  <c:v>116443.12855000002</c:v>
                </c:pt>
                <c:pt idx="2">
                  <c:v>120599.29947599991</c:v>
                </c:pt>
                <c:pt idx="3">
                  <c:v>209184.48543399994</c:v>
                </c:pt>
              </c:numCache>
            </c:numRef>
          </c:val>
          <c:extLst>
            <c:ext xmlns:c16="http://schemas.microsoft.com/office/drawing/2014/chart" uri="{C3380CC4-5D6E-409C-BE32-E72D297353CC}">
              <c16:uniqueId val="{00000003-44CF-4983-A5ED-6C54A3807E82}"/>
            </c:ext>
          </c:extLst>
        </c:ser>
        <c:ser>
          <c:idx val="3"/>
          <c:order val="3"/>
          <c:tx>
            <c:strRef>
              <c:f>'Pivot Tables'!$F$44:$F$45</c:f>
              <c:strCache>
                <c:ptCount val="1"/>
                <c:pt idx="0">
                  <c:v>2017</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Tables'!$B$46:$B$50</c:f>
              <c:strCache>
                <c:ptCount val="4"/>
                <c:pt idx="0">
                  <c:v>Qtr1</c:v>
                </c:pt>
                <c:pt idx="1">
                  <c:v>Qtr2</c:v>
                </c:pt>
                <c:pt idx="2">
                  <c:v>Qtr3</c:v>
                </c:pt>
                <c:pt idx="3">
                  <c:v>Qtr4</c:v>
                </c:pt>
              </c:strCache>
            </c:strRef>
          </c:cat>
          <c:val>
            <c:numRef>
              <c:f>'Pivot Tables'!$F$46:$F$50</c:f>
              <c:numCache>
                <c:formatCode>"$"0.0,\ "K"</c:formatCode>
                <c:ptCount val="4"/>
                <c:pt idx="0">
                  <c:v>110004.10816599996</c:v>
                </c:pt>
                <c:pt idx="1">
                  <c:v>115428.28953000002</c:v>
                </c:pt>
                <c:pt idx="2">
                  <c:v>167936.02285000004</c:v>
                </c:pt>
                <c:pt idx="3">
                  <c:v>238594.24791999985</c:v>
                </c:pt>
              </c:numCache>
            </c:numRef>
          </c:val>
          <c:extLst>
            <c:ext xmlns:c16="http://schemas.microsoft.com/office/drawing/2014/chart" uri="{C3380CC4-5D6E-409C-BE32-E72D297353CC}">
              <c16:uniqueId val="{00000004-44CF-4983-A5ED-6C54A3807E82}"/>
            </c:ext>
          </c:extLst>
        </c:ser>
        <c:dLbls>
          <c:dLblPos val="outEnd"/>
          <c:showLegendKey val="0"/>
          <c:showVal val="1"/>
          <c:showCatName val="0"/>
          <c:showSerName val="0"/>
          <c:showPercent val="0"/>
          <c:showBubbleSize val="0"/>
        </c:dLbls>
        <c:gapWidth val="182"/>
        <c:axId val="1007882064"/>
        <c:axId val="1007884464"/>
      </c:barChart>
      <c:catAx>
        <c:axId val="100788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crossAx val="1007884464"/>
        <c:crosses val="autoZero"/>
        <c:auto val="1"/>
        <c:lblAlgn val="ctr"/>
        <c:lblOffset val="100"/>
        <c:noMultiLvlLbl val="0"/>
      </c:catAx>
      <c:valAx>
        <c:axId val="1007884464"/>
        <c:scaling>
          <c:orientation val="minMax"/>
        </c:scaling>
        <c:delete val="1"/>
        <c:axPos val="b"/>
        <c:numFmt formatCode="&quot;$&quot;0.0,\ &quot;K&quot;" sourceLinked="1"/>
        <c:majorTickMark val="none"/>
        <c:minorTickMark val="none"/>
        <c:tickLblPos val="nextTo"/>
        <c:crossAx val="1007882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bg1">
                  <a:lumMod val="95000"/>
                </a:schemeClr>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5F01E-6EDA-4AA7-AE2B-219962252600}" type="datetimeFigureOut">
              <a:rPr lang="en-US" smtClean="0"/>
              <a:t>9/27/2025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AC77C-A478-4AB5-8345-13065647C78B}" type="slidenum">
              <a:rPr lang="en-US" smtClean="0"/>
              <a:t>‹#›</a:t>
            </a:fld>
            <a:endParaRPr lang="en-US"/>
          </a:p>
        </p:txBody>
      </p:sp>
    </p:spTree>
    <p:extLst>
      <p:ext uri="{BB962C8B-B14F-4D97-AF65-F5344CB8AC3E}">
        <p14:creationId xmlns:p14="http://schemas.microsoft.com/office/powerpoint/2010/main" val="902293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AC77C-A478-4AB5-8345-13065647C78B}" type="slidenum">
              <a:rPr lang="en-US" smtClean="0"/>
              <a:t>30</a:t>
            </a:fld>
            <a:endParaRPr lang="en-US"/>
          </a:p>
        </p:txBody>
      </p:sp>
    </p:spTree>
    <p:extLst>
      <p:ext uri="{BB962C8B-B14F-4D97-AF65-F5344CB8AC3E}">
        <p14:creationId xmlns:p14="http://schemas.microsoft.com/office/powerpoint/2010/main" val="330942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6AAE-4522-82CE-FD9D-3464F74306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51BA7B-CD62-5446-F559-AA214A578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956D5-BBD8-7D44-50EE-AA19AD5D18FF}"/>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EF374A96-4116-CECD-8EA2-5F7054A97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B9BAF-FF78-4B5F-35E9-BE7EDC4BE285}"/>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27694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D14D-2000-C46B-6F0E-02CBE49E1F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890250-8394-73E7-C8FB-A0C227DF8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02F4-9D1F-B1B5-ABEF-E10CACD38B9F}"/>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CFEAF693-F999-5074-22B9-638ABF171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DFAAC-0B2E-FE33-E2F9-81CB70B74E84}"/>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64197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B9374-C34B-A458-BA87-0B9844055B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6738FF-EC2A-95A7-B216-E2CE3AD498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75939-8A43-8C43-8DAC-AD69B9B7CD22}"/>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8D81661E-9B9D-6EB0-763F-EEB73EBF0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7AA33-FB64-DD09-F641-75B6B191C941}"/>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46671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7F82-D055-5BCD-5254-B1C383B6C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DC0E4-688E-0F68-460B-B3C6F71E05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2F0AE-D057-44FB-B2F3-88DFBAFFDD8D}"/>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B125A23D-3AA8-6577-90C6-B377045BE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BB2D6-AB08-CD68-FB6A-3103AA947508}"/>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39296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943-E9E0-CE7C-659D-228EE454C8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F27AA5-2ADA-7DC6-4B32-D25A6B6F79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26BA9A-16CA-FD84-7166-95B7DA2B52EF}"/>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3125B99A-4CC4-0CCB-C404-52F0E8F91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7358E-BEE8-2BD0-7195-6206C8096E7D}"/>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246164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75C52-F77C-62A3-EC6B-0015FB15B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60167-210F-1481-AF6C-77313A4439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11D040-A6D5-57DE-6237-3EF5425D1D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6293F9-9856-9118-0A97-3C8EED57C744}"/>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6" name="Footer Placeholder 5">
            <a:extLst>
              <a:ext uri="{FF2B5EF4-FFF2-40B4-BE49-F238E27FC236}">
                <a16:creationId xmlns:a16="http://schemas.microsoft.com/office/drawing/2014/main" id="{F5603221-8F57-F2B8-EDB1-E1F7C0F00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FCFB9-1668-5E38-9A17-8A214E11696D}"/>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20383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8859-CF03-68C8-5493-342819567C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379320-0DB8-4CF9-5094-D9EE91FB8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B5647-25FE-6FB8-2573-B4E404B986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439CE4-DFEC-342D-70A5-E4329EBB7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EC6746-9B82-BCDB-7F7C-1A01A090D5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93EDA-5CDA-9F38-2646-F5BE245510B2}"/>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8" name="Footer Placeholder 7">
            <a:extLst>
              <a:ext uri="{FF2B5EF4-FFF2-40B4-BE49-F238E27FC236}">
                <a16:creationId xmlns:a16="http://schemas.microsoft.com/office/drawing/2014/main" id="{841B14DC-A061-751B-9C08-4F143E089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7CBB8-5F77-D6FD-D4D5-1D116F299FB8}"/>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1415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10FD-2580-4876-FAF3-8C8310D578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E45C6C-E614-06A4-0168-1D106AC9F2B6}"/>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4" name="Footer Placeholder 3">
            <a:extLst>
              <a:ext uri="{FF2B5EF4-FFF2-40B4-BE49-F238E27FC236}">
                <a16:creationId xmlns:a16="http://schemas.microsoft.com/office/drawing/2014/main" id="{B7DFEC67-2558-B8CC-7E38-3479EEC680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70E01-BF0F-DDE9-6C33-FFD680D99957}"/>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466291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E04A4-2E7B-563F-2EFD-1204FBAA2472}"/>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3" name="Footer Placeholder 2">
            <a:extLst>
              <a:ext uri="{FF2B5EF4-FFF2-40B4-BE49-F238E27FC236}">
                <a16:creationId xmlns:a16="http://schemas.microsoft.com/office/drawing/2014/main" id="{C8CFFA35-96AB-DD3E-99B7-45F0F20D93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BE7964-5D7E-1D9B-E03C-9D2CD07C5700}"/>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231084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BFC2-148B-E1BE-2B16-B2875434C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55058E-A2CF-5E1F-0EA9-BF3C4BF9C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7D9F09-7F8D-35E5-8881-30FD91BDB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20C73-3436-6755-D501-A34E956A0E2F}"/>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6" name="Footer Placeholder 5">
            <a:extLst>
              <a:ext uri="{FF2B5EF4-FFF2-40B4-BE49-F238E27FC236}">
                <a16:creationId xmlns:a16="http://schemas.microsoft.com/office/drawing/2014/main" id="{F88B00E5-863A-D471-00C7-81F0ABCDE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50F6A9-C5E8-8A18-6312-0D0D86E93EC4}"/>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138402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958D-B33A-07D1-14E7-BEB3D82A7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91D5AD-8B99-F9EE-7D59-5ED1B4655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000B63-6CC7-9F64-48A1-B5BE78175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8DABB-4959-797F-3E74-AB9B6315C656}"/>
              </a:ext>
            </a:extLst>
          </p:cNvPr>
          <p:cNvSpPr>
            <a:spLocks noGrp="1"/>
          </p:cNvSpPr>
          <p:nvPr>
            <p:ph type="dt" sz="half" idx="10"/>
          </p:nvPr>
        </p:nvSpPr>
        <p:spPr/>
        <p:txBody>
          <a:bodyPr/>
          <a:lstStyle/>
          <a:p>
            <a:fld id="{621CF501-7E4F-4925-882C-4D93967FB5F4}" type="datetimeFigureOut">
              <a:rPr lang="en-US" smtClean="0"/>
              <a:t>9/27/2025</a:t>
            </a:fld>
            <a:endParaRPr lang="en-US"/>
          </a:p>
        </p:txBody>
      </p:sp>
      <p:sp>
        <p:nvSpPr>
          <p:cNvPr id="6" name="Footer Placeholder 5">
            <a:extLst>
              <a:ext uri="{FF2B5EF4-FFF2-40B4-BE49-F238E27FC236}">
                <a16:creationId xmlns:a16="http://schemas.microsoft.com/office/drawing/2014/main" id="{66426D9E-DAA7-28F3-660F-4E8D1541E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4F948-0EB7-87BF-EE29-946826FA651A}"/>
              </a:ext>
            </a:extLst>
          </p:cNvPr>
          <p:cNvSpPr>
            <a:spLocks noGrp="1"/>
          </p:cNvSpPr>
          <p:nvPr>
            <p:ph type="sldNum" sz="quarter" idx="12"/>
          </p:nvPr>
        </p:nvSpPr>
        <p:spPr/>
        <p:txBody>
          <a:bodyPr/>
          <a:lstStyle/>
          <a:p>
            <a:fld id="{23676706-864C-4A52-9C0D-C00B52881D95}" type="slidenum">
              <a:rPr lang="en-US" smtClean="0"/>
              <a:t>‹#›</a:t>
            </a:fld>
            <a:endParaRPr lang="en-US"/>
          </a:p>
        </p:txBody>
      </p:sp>
    </p:spTree>
    <p:extLst>
      <p:ext uri="{BB962C8B-B14F-4D97-AF65-F5344CB8AC3E}">
        <p14:creationId xmlns:p14="http://schemas.microsoft.com/office/powerpoint/2010/main" val="403578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F0961-AECD-0021-A429-9CD6AF26A0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72053-307E-C65F-F931-6205E1F9E6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25F9-66A4-8DD7-98C7-8D65E7596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1CF501-7E4F-4925-882C-4D93967FB5F4}" type="datetimeFigureOut">
              <a:rPr lang="en-US" smtClean="0"/>
              <a:t>9/27/2025</a:t>
            </a:fld>
            <a:endParaRPr lang="en-US"/>
          </a:p>
        </p:txBody>
      </p:sp>
      <p:sp>
        <p:nvSpPr>
          <p:cNvPr id="5" name="Footer Placeholder 4">
            <a:extLst>
              <a:ext uri="{FF2B5EF4-FFF2-40B4-BE49-F238E27FC236}">
                <a16:creationId xmlns:a16="http://schemas.microsoft.com/office/drawing/2014/main" id="{3FD8E7B9-1E02-42E2-5009-826C736455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47F24E-1E0D-4EE6-0072-7A74D50EA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676706-864C-4A52-9C0D-C00B52881D95}" type="slidenum">
              <a:rPr lang="en-US" smtClean="0"/>
              <a:t>‹#›</a:t>
            </a:fld>
            <a:endParaRPr lang="en-US"/>
          </a:p>
        </p:txBody>
      </p:sp>
    </p:spTree>
    <p:extLst>
      <p:ext uri="{BB962C8B-B14F-4D97-AF65-F5344CB8AC3E}">
        <p14:creationId xmlns:p14="http://schemas.microsoft.com/office/powerpoint/2010/main" val="28942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chart" Target="../charts/chart9.xm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chart" Target="../charts/chart8.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chart" Target="../charts/chart11.xml"/><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chart" Target="../charts/chart16.xm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image" Target="../media/image13.jpg"/><Relationship Id="rId7" Type="http://schemas.openxmlformats.org/officeDocument/2006/relationships/chart" Target="../charts/chart17.xm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chart" Target="../charts/chart19.xml"/><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chart" Target="../charts/chart20.xml"/><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hart" Target="../charts/chart21.xml"/><Relationship Id="rId7" Type="http://schemas.openxmlformats.org/officeDocument/2006/relationships/image" Target="../media/image29.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chart" Target="../charts/chart22.xm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23.xml"/><Relationship Id="rId7" Type="http://schemas.openxmlformats.org/officeDocument/2006/relationships/image" Target="../media/image34.png"/><Relationship Id="rId12"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4.png"/><Relationship Id="rId4" Type="http://schemas.openxmlformats.org/officeDocument/2006/relationships/chart" Target="../charts/chart24.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chart" Target="../charts/chart27.xml"/><Relationship Id="rId4" Type="http://schemas.openxmlformats.org/officeDocument/2006/relationships/image" Target="../media/image33.png"/><Relationship Id="rId9" Type="http://schemas.openxmlformats.org/officeDocument/2006/relationships/chart" Target="../charts/chart26.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28.xml"/><Relationship Id="rId7" Type="http://schemas.openxmlformats.org/officeDocument/2006/relationships/image" Target="../media/image34.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chart" Target="../charts/chart29.xml"/><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7.jp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50.png"/><Relationship Id="rId18" Type="http://schemas.openxmlformats.org/officeDocument/2006/relationships/image" Target="../media/image51.png"/><Relationship Id="rId3" Type="http://schemas.openxmlformats.org/officeDocument/2006/relationships/image" Target="../media/image9.jpg"/><Relationship Id="rId7" Type="http://schemas.openxmlformats.org/officeDocument/2006/relationships/image" Target="../media/image48.png"/><Relationship Id="rId12" Type="http://schemas.openxmlformats.org/officeDocument/2006/relationships/image" Target="../media/image490.png"/><Relationship Id="rId17" Type="http://schemas.openxmlformats.org/officeDocument/2006/relationships/slide" Target="slide34.xml"/><Relationship Id="rId2" Type="http://schemas.openxmlformats.org/officeDocument/2006/relationships/image" Target="../media/image3.jpg"/><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slide" Target="slide28.xml"/><Relationship Id="rId5" Type="http://schemas.openxmlformats.org/officeDocument/2006/relationships/slide" Target="slide6.xml"/><Relationship Id="rId15" Type="http://schemas.openxmlformats.org/officeDocument/2006/relationships/image" Target="../media/image50.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 Id="rId14" Type="http://schemas.openxmlformats.org/officeDocument/2006/relationships/slide" Target="slide32.xml"/></Relationships>
</file>

<file path=ppt/slides/_rels/slide4.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7.png"/><Relationship Id="rId1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image" Target="../media/image60.png"/><Relationship Id="rId17" Type="http://schemas.openxmlformats.org/officeDocument/2006/relationships/slide" Target="slide34.xml"/><Relationship Id="rId2" Type="http://schemas.openxmlformats.org/officeDocument/2006/relationships/image" Target="../media/image3.jp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28.xml"/><Relationship Id="rId5" Type="http://schemas.openxmlformats.org/officeDocument/2006/relationships/slide" Target="slide6.xml"/><Relationship Id="rId1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slide" Target="slide3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0.png"/><Relationship Id="rId18" Type="http://schemas.openxmlformats.org/officeDocument/2006/relationships/slide" Target="slide34.xml"/><Relationship Id="rId3" Type="http://schemas.openxmlformats.org/officeDocument/2006/relationships/image" Target="../media/image3.jpg"/><Relationship Id="rId7" Type="http://schemas.openxmlformats.org/officeDocument/2006/relationships/image" Target="../media/image4.png"/><Relationship Id="rId12" Type="http://schemas.openxmlformats.org/officeDocument/2006/relationships/slide" Target="slide28.xml"/><Relationship Id="rId17" Type="http://schemas.openxmlformats.org/officeDocument/2006/relationships/image" Target="../media/image8.png"/><Relationship Id="rId2" Type="http://schemas.openxmlformats.org/officeDocument/2006/relationships/image" Target="../media/image9.jpg"/><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slide" Target="slide32.xml"/><Relationship Id="rId10" Type="http://schemas.openxmlformats.org/officeDocument/2006/relationships/image" Target="../media/image5.png"/><Relationship Id="rId19"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slide" Target="slide9.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9" name="Picture 8" descr="A close up of a network&#10;&#10;AI-generated content may be incorrect.">
            <a:extLst>
              <a:ext uri="{FF2B5EF4-FFF2-40B4-BE49-F238E27FC236}">
                <a16:creationId xmlns:a16="http://schemas.microsoft.com/office/drawing/2014/main" id="{330B87C1-FE70-9679-00DF-4129F4C121C6}"/>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l="5257" t="-3778" r="27148" b="39033"/>
          <a:stretch/>
        </p:blipFill>
        <p:spPr>
          <a:xfrm>
            <a:off x="-595424" y="-935665"/>
            <a:ext cx="13397023" cy="8399721"/>
          </a:xfrm>
          <a:prstGeom prst="rect">
            <a:avLst/>
          </a:prstGeom>
        </p:spPr>
      </p:pic>
      <p:sp>
        <p:nvSpPr>
          <p:cNvPr id="2" name="Title 1">
            <a:extLst>
              <a:ext uri="{FF2B5EF4-FFF2-40B4-BE49-F238E27FC236}">
                <a16:creationId xmlns:a16="http://schemas.microsoft.com/office/drawing/2014/main" id="{383E9718-8326-AE41-62CB-6BA348675B54}"/>
              </a:ext>
            </a:extLst>
          </p:cNvPr>
          <p:cNvSpPr>
            <a:spLocks noGrp="1"/>
          </p:cNvSpPr>
          <p:nvPr>
            <p:ph type="ctrTitle"/>
          </p:nvPr>
        </p:nvSpPr>
        <p:spPr>
          <a:xfrm>
            <a:off x="2709094" y="2358268"/>
            <a:ext cx="6773812" cy="1718188"/>
          </a:xfrm>
          <a:effectLst>
            <a:outerShdw blurRad="50800" dist="38100" dir="5400000" algn="t" rotWithShape="0">
              <a:prstClr val="black">
                <a:alpha val="40000"/>
              </a:prstClr>
            </a:outerShdw>
          </a:effectLst>
        </p:spPr>
        <p:txBody>
          <a:bodyPr>
            <a:noAutofit/>
          </a:bodyPr>
          <a:lstStyle/>
          <a:p>
            <a:r>
              <a:rPr lang="en-US" sz="9000" dirty="0">
                <a:solidFill>
                  <a:schemeClr val="bg1">
                    <a:lumMod val="65000"/>
                  </a:schemeClr>
                </a:solidFill>
                <a:latin typeface="Harlow Solid Italic" panose="04030604020F02020D02" pitchFamily="82" charset="0"/>
                <a:cs typeface="Dreaming Outloud Script Pro" panose="020F0502020204030204" pitchFamily="66" charset="0"/>
              </a:rPr>
              <a:t>Hi Guys</a:t>
            </a:r>
          </a:p>
        </p:txBody>
      </p:sp>
    </p:spTree>
    <p:extLst>
      <p:ext uri="{BB962C8B-B14F-4D97-AF65-F5344CB8AC3E}">
        <p14:creationId xmlns:p14="http://schemas.microsoft.com/office/powerpoint/2010/main" val="286515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92C9599-F9A5-9810-CAC6-B2FAEECE007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536AF63-ED53-5C10-4FE5-B3CAC6304089}"/>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2466" b="40648"/>
          <a:stretch/>
        </p:blipFill>
        <p:spPr>
          <a:xfrm>
            <a:off x="-360106" y="-622975"/>
            <a:ext cx="14076106" cy="8197645"/>
          </a:xfrm>
          <a:prstGeom prst="rect">
            <a:avLst/>
          </a:prstGeom>
        </p:spPr>
      </p:pic>
      <p:sp>
        <p:nvSpPr>
          <p:cNvPr id="2" name="Oval 1">
            <a:extLst>
              <a:ext uri="{FF2B5EF4-FFF2-40B4-BE49-F238E27FC236}">
                <a16:creationId xmlns:a16="http://schemas.microsoft.com/office/drawing/2014/main" id="{78656C15-291A-376E-53E4-7F40F31EBA31}"/>
              </a:ext>
            </a:extLst>
          </p:cNvPr>
          <p:cNvSpPr/>
          <p:nvPr/>
        </p:nvSpPr>
        <p:spPr>
          <a:xfrm>
            <a:off x="-3162300" y="-2933700"/>
            <a:ext cx="18516600" cy="12954000"/>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265F93-4084-38C6-6BE1-0A7C4AD95E01}"/>
              </a:ext>
            </a:extLst>
          </p:cNvPr>
          <p:cNvSpPr txBox="1"/>
          <p:nvPr/>
        </p:nvSpPr>
        <p:spPr>
          <a:xfrm>
            <a:off x="3088758" y="37579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DATA ANALYSING &amp; INSIGHTS MAKING</a:t>
            </a:r>
          </a:p>
        </p:txBody>
      </p:sp>
      <p:sp>
        <p:nvSpPr>
          <p:cNvPr id="5" name="TextBox 4">
            <a:extLst>
              <a:ext uri="{FF2B5EF4-FFF2-40B4-BE49-F238E27FC236}">
                <a16:creationId xmlns:a16="http://schemas.microsoft.com/office/drawing/2014/main" id="{614B5449-10AF-EDFD-C361-4EA669E22EE2}"/>
              </a:ext>
            </a:extLst>
          </p:cNvPr>
          <p:cNvSpPr txBox="1"/>
          <p:nvPr/>
        </p:nvSpPr>
        <p:spPr>
          <a:xfrm>
            <a:off x="421758" y="1457233"/>
            <a:ext cx="4061752" cy="4555093"/>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CREATING KPI’S &amp; INSIGHTS:</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SELECT ANY CELL IN YOUR MAIN DATA TABLE, THEN USING “INSERT OPTION” YOU CAN CREATE THE PIVOT TABLE.</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YOU CAN DRAG AND DROP THE COLUMN FROM MAIN TABLE INTO THE PIVOT TABLE USING THE “FIELD LIST” OPTION TO INSERT VALUES INSIDE PIVOT TABLE TO ANALYZE THE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USING “PIVOT TABLE ANALYZE TAB” IN THE TOOLBAR , YOU CAN INSERT PIVOT CHART TO GET THE VISUAL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AFTER THAT YOU CAN CUSTOMIZE YOUR PIVOT CHART.</a:t>
            </a:r>
          </a:p>
        </p:txBody>
      </p:sp>
      <p:pic>
        <p:nvPicPr>
          <p:cNvPr id="9" name="Picture 8">
            <a:extLst>
              <a:ext uri="{FF2B5EF4-FFF2-40B4-BE49-F238E27FC236}">
                <a16:creationId xmlns:a16="http://schemas.microsoft.com/office/drawing/2014/main" id="{ABFC0E69-9D50-6812-EED5-0C163ABAFE67}"/>
              </a:ext>
            </a:extLst>
          </p:cNvPr>
          <p:cNvPicPr>
            <a:picLocks noChangeAspect="1"/>
          </p:cNvPicPr>
          <p:nvPr/>
        </p:nvPicPr>
        <p:blipFill>
          <a:blip r:embed="rId3">
            <a:extLst>
              <a:ext uri="{28A0092B-C50C-407E-A947-70E740481C1C}">
                <a14:useLocalDpi xmlns:a14="http://schemas.microsoft.com/office/drawing/2010/main" val="0"/>
              </a:ext>
            </a:extLst>
          </a:blip>
          <a:srcRect t="-178" r="59767" b="75520"/>
          <a:stretch/>
        </p:blipFill>
        <p:spPr>
          <a:xfrm>
            <a:off x="5405384" y="1001192"/>
            <a:ext cx="5864742" cy="1478967"/>
          </a:xfrm>
          <a:prstGeom prst="rect">
            <a:avLst/>
          </a:prstGeom>
        </p:spPr>
      </p:pic>
      <p:pic>
        <p:nvPicPr>
          <p:cNvPr id="11" name="Picture 10">
            <a:extLst>
              <a:ext uri="{FF2B5EF4-FFF2-40B4-BE49-F238E27FC236}">
                <a16:creationId xmlns:a16="http://schemas.microsoft.com/office/drawing/2014/main" id="{CE0F5AE6-4974-1DAC-1AC4-DABC2FBD0F5C}"/>
              </a:ext>
            </a:extLst>
          </p:cNvPr>
          <p:cNvPicPr>
            <a:picLocks noChangeAspect="1"/>
          </p:cNvPicPr>
          <p:nvPr/>
        </p:nvPicPr>
        <p:blipFill>
          <a:blip r:embed="rId4">
            <a:extLst>
              <a:ext uri="{28A0092B-C50C-407E-A947-70E740481C1C}">
                <a14:useLocalDpi xmlns:a14="http://schemas.microsoft.com/office/drawing/2010/main" val="0"/>
              </a:ext>
            </a:extLst>
          </a:blip>
          <a:srcRect t="34715" r="82264" b="16020"/>
          <a:stretch/>
        </p:blipFill>
        <p:spPr>
          <a:xfrm>
            <a:off x="5857106" y="2877212"/>
            <a:ext cx="2162395" cy="3376984"/>
          </a:xfrm>
          <a:prstGeom prst="rect">
            <a:avLst/>
          </a:prstGeom>
        </p:spPr>
      </p:pic>
      <p:pic>
        <p:nvPicPr>
          <p:cNvPr id="12" name="Picture 11">
            <a:extLst>
              <a:ext uri="{FF2B5EF4-FFF2-40B4-BE49-F238E27FC236}">
                <a16:creationId xmlns:a16="http://schemas.microsoft.com/office/drawing/2014/main" id="{B89E704F-E94E-9EE9-CB70-65CF5E9BE49E}"/>
              </a:ext>
            </a:extLst>
          </p:cNvPr>
          <p:cNvPicPr>
            <a:picLocks noChangeAspect="1"/>
          </p:cNvPicPr>
          <p:nvPr/>
        </p:nvPicPr>
        <p:blipFill>
          <a:blip r:embed="rId4">
            <a:extLst>
              <a:ext uri="{28A0092B-C50C-407E-A947-70E740481C1C}">
                <a14:useLocalDpi xmlns:a14="http://schemas.microsoft.com/office/drawing/2010/main" val="0"/>
              </a:ext>
            </a:extLst>
          </a:blip>
          <a:srcRect l="72595" t="27751" r="-541" b="4576"/>
          <a:stretch/>
        </p:blipFill>
        <p:spPr>
          <a:xfrm>
            <a:off x="8519453" y="2721741"/>
            <a:ext cx="2762250" cy="3760469"/>
          </a:xfrm>
          <a:prstGeom prst="rect">
            <a:avLst/>
          </a:prstGeom>
        </p:spPr>
      </p:pic>
      <p:sp>
        <p:nvSpPr>
          <p:cNvPr id="13" name="Rectangle 12">
            <a:extLst>
              <a:ext uri="{FF2B5EF4-FFF2-40B4-BE49-F238E27FC236}">
                <a16:creationId xmlns:a16="http://schemas.microsoft.com/office/drawing/2014/main" id="{33BB8E93-C257-09FE-9EF3-47C4E636B61D}"/>
              </a:ext>
            </a:extLst>
          </p:cNvPr>
          <p:cNvSpPr/>
          <p:nvPr/>
        </p:nvSpPr>
        <p:spPr>
          <a:xfrm>
            <a:off x="5405384" y="1568230"/>
            <a:ext cx="1043717" cy="6639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E48BE0-028B-3E52-6FDF-C1466EC6B29E}"/>
              </a:ext>
            </a:extLst>
          </p:cNvPr>
          <p:cNvSpPr/>
          <p:nvPr/>
        </p:nvSpPr>
        <p:spPr>
          <a:xfrm>
            <a:off x="8726296" y="3582003"/>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CFCD4C-DB25-BCDA-9053-4EC547BDC85D}"/>
              </a:ext>
            </a:extLst>
          </p:cNvPr>
          <p:cNvSpPr/>
          <p:nvPr/>
        </p:nvSpPr>
        <p:spPr>
          <a:xfrm>
            <a:off x="6116042" y="3201003"/>
            <a:ext cx="1644523" cy="2279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1A62A87-6F5E-74E6-4B2A-49ECD4EF2CE1}"/>
              </a:ext>
            </a:extLst>
          </p:cNvPr>
          <p:cNvCxnSpPr>
            <a:cxnSpLocks/>
          </p:cNvCxnSpPr>
          <p:nvPr/>
        </p:nvCxnSpPr>
        <p:spPr>
          <a:xfrm>
            <a:off x="4736372" y="1457233"/>
            <a:ext cx="543970" cy="34429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FE4FA85-0618-46C1-D9C8-D9B6734BA41C}"/>
              </a:ext>
            </a:extLst>
          </p:cNvPr>
          <p:cNvCxnSpPr>
            <a:cxnSpLocks/>
          </p:cNvCxnSpPr>
          <p:nvPr/>
        </p:nvCxnSpPr>
        <p:spPr>
          <a:xfrm flipH="1" flipV="1">
            <a:off x="7682389" y="3649831"/>
            <a:ext cx="754729" cy="72801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9BA27EC-7A6E-3882-0376-752795FC0D79}"/>
              </a:ext>
            </a:extLst>
          </p:cNvPr>
          <p:cNvCxnSpPr>
            <a:cxnSpLocks/>
          </p:cNvCxnSpPr>
          <p:nvPr/>
        </p:nvCxnSpPr>
        <p:spPr>
          <a:xfrm flipH="1">
            <a:off x="10080730" y="3143309"/>
            <a:ext cx="519772" cy="33253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EFF6F1A-3223-A51B-6986-4F0564794668}"/>
              </a:ext>
            </a:extLst>
          </p:cNvPr>
          <p:cNvPicPr>
            <a:picLocks noChangeAspect="1"/>
          </p:cNvPicPr>
          <p:nvPr/>
        </p:nvPicPr>
        <p:blipFill>
          <a:blip r:embed="rId5">
            <a:extLst>
              <a:ext uri="{28A0092B-C50C-407E-A947-70E740481C1C}">
                <a14:useLocalDpi xmlns:a14="http://schemas.microsoft.com/office/drawing/2010/main" val="0"/>
              </a:ext>
            </a:extLst>
          </a:blip>
          <a:srcRect l="49329" t="6492" r="16420" b="75744"/>
          <a:stretch/>
        </p:blipFill>
        <p:spPr>
          <a:xfrm>
            <a:off x="15853410" y="1323639"/>
            <a:ext cx="4175760" cy="1217631"/>
          </a:xfrm>
          <a:prstGeom prst="rect">
            <a:avLst/>
          </a:prstGeom>
        </p:spPr>
      </p:pic>
      <p:sp>
        <p:nvSpPr>
          <p:cNvPr id="8" name="Rectangle 7">
            <a:extLst>
              <a:ext uri="{FF2B5EF4-FFF2-40B4-BE49-F238E27FC236}">
                <a16:creationId xmlns:a16="http://schemas.microsoft.com/office/drawing/2014/main" id="{5430CCB1-0B32-4A2F-35AB-F993C7B5E9DF}"/>
              </a:ext>
            </a:extLst>
          </p:cNvPr>
          <p:cNvSpPr/>
          <p:nvPr/>
        </p:nvSpPr>
        <p:spPr>
          <a:xfrm>
            <a:off x="15831946" y="1315053"/>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3AF1E68-BE8C-6980-BDF1-834D8B912C50}"/>
              </a:ext>
            </a:extLst>
          </p:cNvPr>
          <p:cNvCxnSpPr>
            <a:cxnSpLocks/>
          </p:cNvCxnSpPr>
          <p:nvPr/>
        </p:nvCxnSpPr>
        <p:spPr>
          <a:xfrm flipH="1">
            <a:off x="17164864" y="771938"/>
            <a:ext cx="359175" cy="54311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E90F892-3F49-563D-1627-45F355BBFB96}"/>
              </a:ext>
            </a:extLst>
          </p:cNvPr>
          <p:cNvSpPr/>
          <p:nvPr/>
        </p:nvSpPr>
        <p:spPr>
          <a:xfrm>
            <a:off x="19051397" y="1543653"/>
            <a:ext cx="703454" cy="65075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04A8BBC-DFEF-FE87-80FF-D99BA770EC16}"/>
              </a:ext>
            </a:extLst>
          </p:cNvPr>
          <p:cNvCxnSpPr>
            <a:cxnSpLocks/>
          </p:cNvCxnSpPr>
          <p:nvPr/>
        </p:nvCxnSpPr>
        <p:spPr>
          <a:xfrm flipH="1">
            <a:off x="19731733" y="805825"/>
            <a:ext cx="297437" cy="71138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6F59834-17E2-495B-AEB7-B95E9404F8AD}"/>
              </a:ext>
            </a:extLst>
          </p:cNvPr>
          <p:cNvSpPr txBox="1"/>
          <p:nvPr/>
        </p:nvSpPr>
        <p:spPr>
          <a:xfrm>
            <a:off x="14916959"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INSERTING VALUES INTO PIVOT TABLE</a:t>
            </a:r>
          </a:p>
        </p:txBody>
      </p:sp>
    </p:spTree>
    <p:extLst>
      <p:ext uri="{BB962C8B-B14F-4D97-AF65-F5344CB8AC3E}">
        <p14:creationId xmlns:p14="http://schemas.microsoft.com/office/powerpoint/2010/main" val="3194978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553B0A34-CDF5-F66A-C1B1-D7F0F8D723F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5965342-DFE0-A5F2-3B4C-094A283D5EBE}"/>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2466" b="40648"/>
          <a:stretch/>
        </p:blipFill>
        <p:spPr>
          <a:xfrm>
            <a:off x="-1598980" y="-705467"/>
            <a:ext cx="14128882" cy="8345129"/>
          </a:xfrm>
          <a:prstGeom prst="rect">
            <a:avLst/>
          </a:prstGeom>
        </p:spPr>
      </p:pic>
      <p:sp>
        <p:nvSpPr>
          <p:cNvPr id="2" name="Oval 1">
            <a:extLst>
              <a:ext uri="{FF2B5EF4-FFF2-40B4-BE49-F238E27FC236}">
                <a16:creationId xmlns:a16="http://schemas.microsoft.com/office/drawing/2014/main" id="{E9C6535E-EF4B-A7B0-6691-C765B6F24CA3}"/>
              </a:ext>
            </a:extLst>
          </p:cNvPr>
          <p:cNvSpPr/>
          <p:nvPr/>
        </p:nvSpPr>
        <p:spPr>
          <a:xfrm>
            <a:off x="-3162300" y="-2933700"/>
            <a:ext cx="18516600" cy="12954000"/>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5971AC-75B4-02DE-3585-F6559637B747}"/>
              </a:ext>
            </a:extLst>
          </p:cNvPr>
          <p:cNvPicPr>
            <a:picLocks noChangeAspect="1"/>
          </p:cNvPicPr>
          <p:nvPr/>
        </p:nvPicPr>
        <p:blipFill>
          <a:blip r:embed="rId3">
            <a:extLst>
              <a:ext uri="{28A0092B-C50C-407E-A947-70E740481C1C}">
                <a14:useLocalDpi xmlns:a14="http://schemas.microsoft.com/office/drawing/2010/main" val="0"/>
              </a:ext>
            </a:extLst>
          </a:blip>
          <a:srcRect t="-178" r="65265" b="75520"/>
          <a:stretch/>
        </p:blipFill>
        <p:spPr>
          <a:xfrm>
            <a:off x="1123959" y="1376744"/>
            <a:ext cx="5219691" cy="1332952"/>
          </a:xfrm>
          <a:prstGeom prst="rect">
            <a:avLst/>
          </a:prstGeom>
        </p:spPr>
      </p:pic>
      <p:pic>
        <p:nvPicPr>
          <p:cNvPr id="11" name="Picture 10">
            <a:extLst>
              <a:ext uri="{FF2B5EF4-FFF2-40B4-BE49-F238E27FC236}">
                <a16:creationId xmlns:a16="http://schemas.microsoft.com/office/drawing/2014/main" id="{98A162E1-ED99-3850-77D3-2BEE56ADE65C}"/>
              </a:ext>
            </a:extLst>
          </p:cNvPr>
          <p:cNvPicPr>
            <a:picLocks noChangeAspect="1"/>
          </p:cNvPicPr>
          <p:nvPr/>
        </p:nvPicPr>
        <p:blipFill>
          <a:blip r:embed="rId4">
            <a:extLst>
              <a:ext uri="{28A0092B-C50C-407E-A947-70E740481C1C}">
                <a14:useLocalDpi xmlns:a14="http://schemas.microsoft.com/office/drawing/2010/main" val="0"/>
              </a:ext>
            </a:extLst>
          </a:blip>
          <a:srcRect t="34715" r="82264" b="26651"/>
          <a:stretch/>
        </p:blipFill>
        <p:spPr>
          <a:xfrm>
            <a:off x="2226882" y="2975799"/>
            <a:ext cx="2867590" cy="3074627"/>
          </a:xfrm>
          <a:prstGeom prst="rect">
            <a:avLst/>
          </a:prstGeom>
        </p:spPr>
      </p:pic>
      <p:pic>
        <p:nvPicPr>
          <p:cNvPr id="12" name="Picture 11">
            <a:extLst>
              <a:ext uri="{FF2B5EF4-FFF2-40B4-BE49-F238E27FC236}">
                <a16:creationId xmlns:a16="http://schemas.microsoft.com/office/drawing/2014/main" id="{5E585F7E-CEC0-0CD3-E5B5-9353FE8CA777}"/>
              </a:ext>
            </a:extLst>
          </p:cNvPr>
          <p:cNvPicPr>
            <a:picLocks noChangeAspect="1"/>
          </p:cNvPicPr>
          <p:nvPr/>
        </p:nvPicPr>
        <p:blipFill>
          <a:blip r:embed="rId4">
            <a:extLst>
              <a:ext uri="{28A0092B-C50C-407E-A947-70E740481C1C}">
                <a14:useLocalDpi xmlns:a14="http://schemas.microsoft.com/office/drawing/2010/main" val="0"/>
              </a:ext>
            </a:extLst>
          </a:blip>
          <a:srcRect l="72595" t="27751" r="-541" b="15572"/>
          <a:stretch/>
        </p:blipFill>
        <p:spPr>
          <a:xfrm>
            <a:off x="6721380" y="2770112"/>
            <a:ext cx="3456234" cy="3280314"/>
          </a:xfrm>
          <a:prstGeom prst="rect">
            <a:avLst/>
          </a:prstGeom>
        </p:spPr>
      </p:pic>
      <p:sp>
        <p:nvSpPr>
          <p:cNvPr id="13" name="Rectangle 12">
            <a:extLst>
              <a:ext uri="{FF2B5EF4-FFF2-40B4-BE49-F238E27FC236}">
                <a16:creationId xmlns:a16="http://schemas.microsoft.com/office/drawing/2014/main" id="{96BEFF62-13FC-C986-F039-5CEDED16BA5D}"/>
              </a:ext>
            </a:extLst>
          </p:cNvPr>
          <p:cNvSpPr/>
          <p:nvPr/>
        </p:nvSpPr>
        <p:spPr>
          <a:xfrm>
            <a:off x="1201479" y="1800344"/>
            <a:ext cx="1043717" cy="6639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C2D626-AD8F-FC68-C67F-453742417423}"/>
              </a:ext>
            </a:extLst>
          </p:cNvPr>
          <p:cNvSpPr/>
          <p:nvPr/>
        </p:nvSpPr>
        <p:spPr>
          <a:xfrm>
            <a:off x="7018115" y="3496471"/>
            <a:ext cx="1644523" cy="149456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6612DD-4FF5-D648-9863-B63F6EA62700}"/>
              </a:ext>
            </a:extLst>
          </p:cNvPr>
          <p:cNvSpPr/>
          <p:nvPr/>
        </p:nvSpPr>
        <p:spPr>
          <a:xfrm>
            <a:off x="2816090" y="3399935"/>
            <a:ext cx="1644523" cy="2279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3F14BD5-D976-4B51-A853-01A9CF804987}"/>
              </a:ext>
            </a:extLst>
          </p:cNvPr>
          <p:cNvCxnSpPr>
            <a:cxnSpLocks/>
          </p:cNvCxnSpPr>
          <p:nvPr/>
        </p:nvCxnSpPr>
        <p:spPr>
          <a:xfrm>
            <a:off x="342299" y="1467066"/>
            <a:ext cx="742900" cy="5221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FFE252A-7AA0-968C-ED9D-CBA8BA784459}"/>
              </a:ext>
            </a:extLst>
          </p:cNvPr>
          <p:cNvCxnSpPr>
            <a:cxnSpLocks/>
          </p:cNvCxnSpPr>
          <p:nvPr/>
        </p:nvCxnSpPr>
        <p:spPr>
          <a:xfrm flipH="1" flipV="1">
            <a:off x="4205455" y="3848763"/>
            <a:ext cx="754729" cy="72801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435776-9474-51F7-9183-022189B0BF57}"/>
              </a:ext>
            </a:extLst>
          </p:cNvPr>
          <p:cNvCxnSpPr>
            <a:cxnSpLocks/>
          </p:cNvCxnSpPr>
          <p:nvPr/>
        </p:nvCxnSpPr>
        <p:spPr>
          <a:xfrm flipH="1">
            <a:off x="8459635" y="2947106"/>
            <a:ext cx="519772" cy="33253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397507A-775A-B072-D79C-93E1B4D53961}"/>
              </a:ext>
            </a:extLst>
          </p:cNvPr>
          <p:cNvSpPr txBox="1"/>
          <p:nvPr/>
        </p:nvSpPr>
        <p:spPr>
          <a:xfrm>
            <a:off x="3182159"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INSERTING VALUES INTO PIVOT TABLE</a:t>
            </a:r>
          </a:p>
        </p:txBody>
      </p:sp>
      <p:pic>
        <p:nvPicPr>
          <p:cNvPr id="3" name="Picture 2">
            <a:extLst>
              <a:ext uri="{FF2B5EF4-FFF2-40B4-BE49-F238E27FC236}">
                <a16:creationId xmlns:a16="http://schemas.microsoft.com/office/drawing/2014/main" id="{BEABEC8B-2312-4DCD-E665-8275E384CA0A}"/>
              </a:ext>
            </a:extLst>
          </p:cNvPr>
          <p:cNvPicPr>
            <a:picLocks noChangeAspect="1"/>
          </p:cNvPicPr>
          <p:nvPr/>
        </p:nvPicPr>
        <p:blipFill>
          <a:blip r:embed="rId5">
            <a:extLst>
              <a:ext uri="{28A0092B-C50C-407E-A947-70E740481C1C}">
                <a14:useLocalDpi xmlns:a14="http://schemas.microsoft.com/office/drawing/2010/main" val="0"/>
              </a:ext>
            </a:extLst>
          </a:blip>
          <a:srcRect l="6453" t="33234" r="66427" b="26433"/>
          <a:stretch/>
        </p:blipFill>
        <p:spPr>
          <a:xfrm>
            <a:off x="15697199" y="903927"/>
            <a:ext cx="6665651" cy="5573366"/>
          </a:xfrm>
          <a:prstGeom prst="rect">
            <a:avLst/>
          </a:prstGeom>
        </p:spPr>
      </p:pic>
      <p:sp>
        <p:nvSpPr>
          <p:cNvPr id="6" name="TextBox 5">
            <a:extLst>
              <a:ext uri="{FF2B5EF4-FFF2-40B4-BE49-F238E27FC236}">
                <a16:creationId xmlns:a16="http://schemas.microsoft.com/office/drawing/2014/main" id="{EE237173-6CEA-A2AD-CBB0-1041A8650680}"/>
              </a:ext>
            </a:extLst>
          </p:cNvPr>
          <p:cNvSpPr txBox="1"/>
          <p:nvPr/>
        </p:nvSpPr>
        <p:spPr>
          <a:xfrm>
            <a:off x="16574309" y="3426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KPI’s PIVOT TABLE</a:t>
            </a:r>
          </a:p>
        </p:txBody>
      </p:sp>
      <p:sp>
        <p:nvSpPr>
          <p:cNvPr id="20" name="TextBox 19">
            <a:extLst>
              <a:ext uri="{FF2B5EF4-FFF2-40B4-BE49-F238E27FC236}">
                <a16:creationId xmlns:a16="http://schemas.microsoft.com/office/drawing/2014/main" id="{F3CADE61-CEA0-7431-6D09-AD0D656AF72C}"/>
              </a:ext>
            </a:extLst>
          </p:cNvPr>
          <p:cNvSpPr txBox="1"/>
          <p:nvPr/>
        </p:nvSpPr>
        <p:spPr>
          <a:xfrm>
            <a:off x="-8607942" y="37579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DATA ANALYSING &amp; INSIGHTS MAKING</a:t>
            </a:r>
          </a:p>
        </p:txBody>
      </p:sp>
      <p:sp>
        <p:nvSpPr>
          <p:cNvPr id="21" name="TextBox 20">
            <a:extLst>
              <a:ext uri="{FF2B5EF4-FFF2-40B4-BE49-F238E27FC236}">
                <a16:creationId xmlns:a16="http://schemas.microsoft.com/office/drawing/2014/main" id="{21FB8226-F699-8EE9-670A-F06E5ECF40F3}"/>
              </a:ext>
            </a:extLst>
          </p:cNvPr>
          <p:cNvSpPr txBox="1"/>
          <p:nvPr/>
        </p:nvSpPr>
        <p:spPr>
          <a:xfrm>
            <a:off x="-11274942" y="1457233"/>
            <a:ext cx="4061752" cy="4555093"/>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CREATING KPI’S &amp; INSIGHTS:</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SELECT ANY CELL IN YOUR MAIN DATA TABLE, THEN USING “INSERT OPTION” YOU CAN CREATE THE PIVOT TABLE.</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YOU CAN DRAG AND DROP THE COLUMN FROM MAIN TABLE INTO THE PIVOT TABLE USING THE “FIELD LIST” OPTION TO INSERT VALUES INSIDE PIVOT TABLE TO ANALYZE THE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USING “PIVOT TABLE ANALYZE TAB” IN THE TOOLBAR , YOU CAN INSERT PIVOT CHART TO GET THE VISUAL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AFTER THAT YOU CAN CUSTOMIZE YOUR PIVOT CHART.</a:t>
            </a:r>
          </a:p>
        </p:txBody>
      </p:sp>
      <p:pic>
        <p:nvPicPr>
          <p:cNvPr id="22" name="Picture 21">
            <a:extLst>
              <a:ext uri="{FF2B5EF4-FFF2-40B4-BE49-F238E27FC236}">
                <a16:creationId xmlns:a16="http://schemas.microsoft.com/office/drawing/2014/main" id="{C5690E97-5C27-8780-294D-427110378852}"/>
              </a:ext>
            </a:extLst>
          </p:cNvPr>
          <p:cNvPicPr>
            <a:picLocks noChangeAspect="1"/>
          </p:cNvPicPr>
          <p:nvPr/>
        </p:nvPicPr>
        <p:blipFill>
          <a:blip r:embed="rId6">
            <a:extLst>
              <a:ext uri="{28A0092B-C50C-407E-A947-70E740481C1C}">
                <a14:useLocalDpi xmlns:a14="http://schemas.microsoft.com/office/drawing/2010/main" val="0"/>
              </a:ext>
            </a:extLst>
          </a:blip>
          <a:srcRect l="49329" t="6492" r="16420" b="75744"/>
          <a:stretch/>
        </p:blipFill>
        <p:spPr>
          <a:xfrm>
            <a:off x="6851600" y="1429534"/>
            <a:ext cx="4175760" cy="1217631"/>
          </a:xfrm>
          <a:prstGeom prst="rect">
            <a:avLst/>
          </a:prstGeom>
        </p:spPr>
      </p:pic>
      <p:sp>
        <p:nvSpPr>
          <p:cNvPr id="23" name="Rectangle 22">
            <a:extLst>
              <a:ext uri="{FF2B5EF4-FFF2-40B4-BE49-F238E27FC236}">
                <a16:creationId xmlns:a16="http://schemas.microsoft.com/office/drawing/2014/main" id="{4DA32076-1D9F-2BD1-DA55-CB689AB2E9F5}"/>
              </a:ext>
            </a:extLst>
          </p:cNvPr>
          <p:cNvSpPr/>
          <p:nvPr/>
        </p:nvSpPr>
        <p:spPr>
          <a:xfrm>
            <a:off x="6830136" y="1420948"/>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26D9F10-94B6-ADBF-34D6-A5AAA264DD36}"/>
              </a:ext>
            </a:extLst>
          </p:cNvPr>
          <p:cNvCxnSpPr>
            <a:cxnSpLocks/>
          </p:cNvCxnSpPr>
          <p:nvPr/>
        </p:nvCxnSpPr>
        <p:spPr>
          <a:xfrm flipH="1">
            <a:off x="8163054" y="877833"/>
            <a:ext cx="359175" cy="54311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49B7064-48A5-B9F4-D52B-9597A61827BE}"/>
              </a:ext>
            </a:extLst>
          </p:cNvPr>
          <p:cNvSpPr/>
          <p:nvPr/>
        </p:nvSpPr>
        <p:spPr>
          <a:xfrm>
            <a:off x="10049587" y="1649548"/>
            <a:ext cx="703454" cy="65075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DAC412B-B7F3-ED5B-5364-C9BB97A760A9}"/>
              </a:ext>
            </a:extLst>
          </p:cNvPr>
          <p:cNvCxnSpPr>
            <a:cxnSpLocks/>
          </p:cNvCxnSpPr>
          <p:nvPr/>
        </p:nvCxnSpPr>
        <p:spPr>
          <a:xfrm flipH="1">
            <a:off x="10729923" y="911720"/>
            <a:ext cx="297437" cy="71138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78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168BD6F-C67E-CC17-E585-5B42CFC498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B83736E-47D1-9234-A32D-BFB763D4ED7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2466" b="40648"/>
          <a:stretch/>
        </p:blipFill>
        <p:spPr>
          <a:xfrm>
            <a:off x="-740361" y="-591165"/>
            <a:ext cx="13773060" cy="8134965"/>
          </a:xfrm>
          <a:prstGeom prst="rect">
            <a:avLst/>
          </a:prstGeom>
        </p:spPr>
      </p:pic>
      <p:sp>
        <p:nvSpPr>
          <p:cNvPr id="18" name="TextBox 17">
            <a:extLst>
              <a:ext uri="{FF2B5EF4-FFF2-40B4-BE49-F238E27FC236}">
                <a16:creationId xmlns:a16="http://schemas.microsoft.com/office/drawing/2014/main" id="{A611921F-C83F-CE98-25CA-D783D9E96752}"/>
              </a:ext>
            </a:extLst>
          </p:cNvPr>
          <p:cNvSpPr txBox="1"/>
          <p:nvPr/>
        </p:nvSpPr>
        <p:spPr>
          <a:xfrm>
            <a:off x="3182159"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KPI’s PIVOT TABLE</a:t>
            </a:r>
          </a:p>
        </p:txBody>
      </p:sp>
      <p:pic>
        <p:nvPicPr>
          <p:cNvPr id="6" name="Picture 5">
            <a:extLst>
              <a:ext uri="{FF2B5EF4-FFF2-40B4-BE49-F238E27FC236}">
                <a16:creationId xmlns:a16="http://schemas.microsoft.com/office/drawing/2014/main" id="{6A66A4F5-8961-F105-C783-8ADE887D4435}"/>
              </a:ext>
            </a:extLst>
          </p:cNvPr>
          <p:cNvPicPr>
            <a:picLocks noChangeAspect="1"/>
          </p:cNvPicPr>
          <p:nvPr/>
        </p:nvPicPr>
        <p:blipFill>
          <a:blip r:embed="rId3">
            <a:extLst>
              <a:ext uri="{28A0092B-C50C-407E-A947-70E740481C1C}">
                <a14:useLocalDpi xmlns:a14="http://schemas.microsoft.com/office/drawing/2010/main" val="0"/>
              </a:ext>
            </a:extLst>
          </a:blip>
          <a:srcRect l="6453" t="33234" r="66427" b="26433"/>
          <a:stretch/>
        </p:blipFill>
        <p:spPr>
          <a:xfrm>
            <a:off x="2571749" y="903927"/>
            <a:ext cx="6665651" cy="5573366"/>
          </a:xfrm>
          <a:prstGeom prst="rect">
            <a:avLst/>
          </a:prstGeom>
        </p:spPr>
      </p:pic>
      <p:sp>
        <p:nvSpPr>
          <p:cNvPr id="28" name="TextBox 27">
            <a:extLst>
              <a:ext uri="{FF2B5EF4-FFF2-40B4-BE49-F238E27FC236}">
                <a16:creationId xmlns:a16="http://schemas.microsoft.com/office/drawing/2014/main" id="{F900518C-B4FD-1FE7-12C0-B1E5B8E85F68}"/>
              </a:ext>
            </a:extLst>
          </p:cNvPr>
          <p:cNvSpPr txBox="1"/>
          <p:nvPr/>
        </p:nvSpPr>
        <p:spPr>
          <a:xfrm>
            <a:off x="17012459"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a:t>
            </a:r>
          </a:p>
        </p:txBody>
      </p:sp>
      <p:pic>
        <p:nvPicPr>
          <p:cNvPr id="29" name="Picture 28">
            <a:extLst>
              <a:ext uri="{FF2B5EF4-FFF2-40B4-BE49-F238E27FC236}">
                <a16:creationId xmlns:a16="http://schemas.microsoft.com/office/drawing/2014/main" id="{CEA0B36F-DF5A-581D-DC88-DA3C90F38394}"/>
              </a:ext>
            </a:extLst>
          </p:cNvPr>
          <p:cNvPicPr>
            <a:picLocks noChangeAspect="1"/>
          </p:cNvPicPr>
          <p:nvPr/>
        </p:nvPicPr>
        <p:blipFill>
          <a:blip r:embed="rId4">
            <a:extLst>
              <a:ext uri="{28A0092B-C50C-407E-A947-70E740481C1C}">
                <a14:useLocalDpi xmlns:a14="http://schemas.microsoft.com/office/drawing/2010/main" val="0"/>
              </a:ext>
            </a:extLst>
          </a:blip>
          <a:srcRect l="6265" t="35549" r="50510" b="23598"/>
          <a:stretch/>
        </p:blipFill>
        <p:spPr>
          <a:xfrm>
            <a:off x="16154400" y="1875799"/>
            <a:ext cx="7258050" cy="4525323"/>
          </a:xfrm>
          <a:prstGeom prst="rect">
            <a:avLst/>
          </a:prstGeom>
        </p:spPr>
      </p:pic>
      <p:pic>
        <p:nvPicPr>
          <p:cNvPr id="30" name="Picture 29">
            <a:extLst>
              <a:ext uri="{FF2B5EF4-FFF2-40B4-BE49-F238E27FC236}">
                <a16:creationId xmlns:a16="http://schemas.microsoft.com/office/drawing/2014/main" id="{FF6EBF45-4EDA-2C38-5E93-0DDD3A392517}"/>
              </a:ext>
            </a:extLst>
          </p:cNvPr>
          <p:cNvPicPr>
            <a:picLocks noChangeAspect="1"/>
          </p:cNvPicPr>
          <p:nvPr/>
        </p:nvPicPr>
        <p:blipFill>
          <a:blip r:embed="rId5">
            <a:extLst>
              <a:ext uri="{28A0092B-C50C-407E-A947-70E740481C1C}">
                <a14:useLocalDpi xmlns:a14="http://schemas.microsoft.com/office/drawing/2010/main" val="0"/>
              </a:ext>
            </a:extLst>
          </a:blip>
          <a:srcRect t="23214" r="25796" b="69452"/>
          <a:stretch/>
        </p:blipFill>
        <p:spPr>
          <a:xfrm>
            <a:off x="14535150" y="903927"/>
            <a:ext cx="10496550" cy="640002"/>
          </a:xfrm>
          <a:prstGeom prst="rect">
            <a:avLst/>
          </a:prstGeom>
        </p:spPr>
      </p:pic>
      <p:sp>
        <p:nvSpPr>
          <p:cNvPr id="31" name="Rectangle 30">
            <a:extLst>
              <a:ext uri="{FF2B5EF4-FFF2-40B4-BE49-F238E27FC236}">
                <a16:creationId xmlns:a16="http://schemas.microsoft.com/office/drawing/2014/main" id="{F89B058F-75CC-7FD8-DC5D-CEB87C8E390D}"/>
              </a:ext>
            </a:extLst>
          </p:cNvPr>
          <p:cNvSpPr/>
          <p:nvPr/>
        </p:nvSpPr>
        <p:spPr>
          <a:xfrm>
            <a:off x="21675591" y="941098"/>
            <a:ext cx="460509" cy="35184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1A31B35B-DD12-FEC5-7860-7454B2AAA10B}"/>
              </a:ext>
            </a:extLst>
          </p:cNvPr>
          <p:cNvCxnSpPr>
            <a:cxnSpLocks/>
          </p:cNvCxnSpPr>
          <p:nvPr/>
        </p:nvCxnSpPr>
        <p:spPr>
          <a:xfrm flipH="1">
            <a:off x="18177010" y="1222448"/>
            <a:ext cx="3498581" cy="1520752"/>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8D84321C-DD8C-D58E-55D4-C16BE3F5D62A}"/>
              </a:ext>
            </a:extLst>
          </p:cNvPr>
          <p:cNvSpPr/>
          <p:nvPr/>
        </p:nvSpPr>
        <p:spPr>
          <a:xfrm>
            <a:off x="23923491" y="941098"/>
            <a:ext cx="593859" cy="39565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C35178A-F938-4713-2CAB-43062F6F09FF}"/>
              </a:ext>
            </a:extLst>
          </p:cNvPr>
          <p:cNvCxnSpPr>
            <a:cxnSpLocks/>
          </p:cNvCxnSpPr>
          <p:nvPr/>
        </p:nvCxnSpPr>
        <p:spPr>
          <a:xfrm flipH="1">
            <a:off x="19783425" y="1251326"/>
            <a:ext cx="4140066" cy="1147693"/>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943DB7E5-E912-3E3F-1D46-19CC2D42D907}"/>
              </a:ext>
            </a:extLst>
          </p:cNvPr>
          <p:cNvPicPr>
            <a:picLocks noChangeAspect="1"/>
          </p:cNvPicPr>
          <p:nvPr/>
        </p:nvPicPr>
        <p:blipFill>
          <a:blip r:embed="rId6">
            <a:extLst>
              <a:ext uri="{28A0092B-C50C-407E-A947-70E740481C1C}">
                <a14:useLocalDpi xmlns:a14="http://schemas.microsoft.com/office/drawing/2010/main" val="0"/>
              </a:ext>
            </a:extLst>
          </a:blip>
          <a:srcRect t="-178" r="65265" b="75520"/>
          <a:stretch/>
        </p:blipFill>
        <p:spPr>
          <a:xfrm>
            <a:off x="-11791941" y="1376744"/>
            <a:ext cx="5219691" cy="1332952"/>
          </a:xfrm>
          <a:prstGeom prst="rect">
            <a:avLst/>
          </a:prstGeom>
        </p:spPr>
      </p:pic>
      <p:pic>
        <p:nvPicPr>
          <p:cNvPr id="3" name="Picture 2">
            <a:extLst>
              <a:ext uri="{FF2B5EF4-FFF2-40B4-BE49-F238E27FC236}">
                <a16:creationId xmlns:a16="http://schemas.microsoft.com/office/drawing/2014/main" id="{819B2319-A6DE-F6A6-82D9-90C78120A651}"/>
              </a:ext>
            </a:extLst>
          </p:cNvPr>
          <p:cNvPicPr>
            <a:picLocks noChangeAspect="1"/>
          </p:cNvPicPr>
          <p:nvPr/>
        </p:nvPicPr>
        <p:blipFill>
          <a:blip r:embed="rId7">
            <a:extLst>
              <a:ext uri="{28A0092B-C50C-407E-A947-70E740481C1C}">
                <a14:useLocalDpi xmlns:a14="http://schemas.microsoft.com/office/drawing/2010/main" val="0"/>
              </a:ext>
            </a:extLst>
          </a:blip>
          <a:srcRect t="34715" r="82264" b="26651"/>
          <a:stretch/>
        </p:blipFill>
        <p:spPr>
          <a:xfrm>
            <a:off x="-10689018" y="2975799"/>
            <a:ext cx="2867590" cy="3074627"/>
          </a:xfrm>
          <a:prstGeom prst="rect">
            <a:avLst/>
          </a:prstGeom>
        </p:spPr>
      </p:pic>
      <p:pic>
        <p:nvPicPr>
          <p:cNvPr id="4" name="Picture 3">
            <a:extLst>
              <a:ext uri="{FF2B5EF4-FFF2-40B4-BE49-F238E27FC236}">
                <a16:creationId xmlns:a16="http://schemas.microsoft.com/office/drawing/2014/main" id="{1BF2674F-B32D-67CF-889F-18F1BA6E4A32}"/>
              </a:ext>
            </a:extLst>
          </p:cNvPr>
          <p:cNvPicPr>
            <a:picLocks noChangeAspect="1"/>
          </p:cNvPicPr>
          <p:nvPr/>
        </p:nvPicPr>
        <p:blipFill>
          <a:blip r:embed="rId7">
            <a:extLst>
              <a:ext uri="{28A0092B-C50C-407E-A947-70E740481C1C}">
                <a14:useLocalDpi xmlns:a14="http://schemas.microsoft.com/office/drawing/2010/main" val="0"/>
              </a:ext>
            </a:extLst>
          </a:blip>
          <a:srcRect l="72595" t="27751" r="-541" b="15572"/>
          <a:stretch/>
        </p:blipFill>
        <p:spPr>
          <a:xfrm>
            <a:off x="-6194520" y="2770112"/>
            <a:ext cx="3456234" cy="3280314"/>
          </a:xfrm>
          <a:prstGeom prst="rect">
            <a:avLst/>
          </a:prstGeom>
        </p:spPr>
      </p:pic>
      <p:sp>
        <p:nvSpPr>
          <p:cNvPr id="5" name="Rectangle 4">
            <a:extLst>
              <a:ext uri="{FF2B5EF4-FFF2-40B4-BE49-F238E27FC236}">
                <a16:creationId xmlns:a16="http://schemas.microsoft.com/office/drawing/2014/main" id="{820AD6A6-25DF-2178-9792-481D7E7FA41B}"/>
              </a:ext>
            </a:extLst>
          </p:cNvPr>
          <p:cNvSpPr/>
          <p:nvPr/>
        </p:nvSpPr>
        <p:spPr>
          <a:xfrm>
            <a:off x="-11714421" y="1800344"/>
            <a:ext cx="1043717" cy="6639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4B3517-A259-8691-C02F-14E991B99899}"/>
              </a:ext>
            </a:extLst>
          </p:cNvPr>
          <p:cNvSpPr/>
          <p:nvPr/>
        </p:nvSpPr>
        <p:spPr>
          <a:xfrm>
            <a:off x="-5810699" y="3423900"/>
            <a:ext cx="1644523" cy="149456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A07913-D51E-541F-9E33-D6BBFFD0925F}"/>
              </a:ext>
            </a:extLst>
          </p:cNvPr>
          <p:cNvSpPr/>
          <p:nvPr/>
        </p:nvSpPr>
        <p:spPr>
          <a:xfrm>
            <a:off x="-10099810" y="3399935"/>
            <a:ext cx="1644523" cy="2279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D19E81D-6800-DCBE-ED94-5394E0E57D7F}"/>
              </a:ext>
            </a:extLst>
          </p:cNvPr>
          <p:cNvCxnSpPr>
            <a:cxnSpLocks/>
          </p:cNvCxnSpPr>
          <p:nvPr/>
        </p:nvCxnSpPr>
        <p:spPr>
          <a:xfrm>
            <a:off x="-12573601" y="1467066"/>
            <a:ext cx="742900" cy="5221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C19AABF-6CF8-75FE-7067-1A95720D8136}"/>
              </a:ext>
            </a:extLst>
          </p:cNvPr>
          <p:cNvCxnSpPr>
            <a:cxnSpLocks/>
          </p:cNvCxnSpPr>
          <p:nvPr/>
        </p:nvCxnSpPr>
        <p:spPr>
          <a:xfrm flipH="1" flipV="1">
            <a:off x="-8710445" y="3848763"/>
            <a:ext cx="754729" cy="72801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68ECE2F-C594-1D4D-B5F7-EC7B37ECB3AC}"/>
              </a:ext>
            </a:extLst>
          </p:cNvPr>
          <p:cNvCxnSpPr>
            <a:cxnSpLocks/>
          </p:cNvCxnSpPr>
          <p:nvPr/>
        </p:nvCxnSpPr>
        <p:spPr>
          <a:xfrm flipH="1">
            <a:off x="-4456265" y="2947106"/>
            <a:ext cx="519772" cy="33253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B954745-3D3D-B7B3-852A-DD0756FF6A42}"/>
              </a:ext>
            </a:extLst>
          </p:cNvPr>
          <p:cNvSpPr txBox="1"/>
          <p:nvPr/>
        </p:nvSpPr>
        <p:spPr>
          <a:xfrm>
            <a:off x="-9733741"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INSERTING VALUES INTO PIVOT TABLE</a:t>
            </a:r>
          </a:p>
        </p:txBody>
      </p:sp>
      <p:pic>
        <p:nvPicPr>
          <p:cNvPr id="16" name="Picture 15">
            <a:extLst>
              <a:ext uri="{FF2B5EF4-FFF2-40B4-BE49-F238E27FC236}">
                <a16:creationId xmlns:a16="http://schemas.microsoft.com/office/drawing/2014/main" id="{6DFB2553-7B04-471A-23FF-399214C0D9C5}"/>
              </a:ext>
            </a:extLst>
          </p:cNvPr>
          <p:cNvPicPr>
            <a:picLocks noChangeAspect="1"/>
          </p:cNvPicPr>
          <p:nvPr/>
        </p:nvPicPr>
        <p:blipFill>
          <a:blip r:embed="rId8">
            <a:extLst>
              <a:ext uri="{28A0092B-C50C-407E-A947-70E740481C1C}">
                <a14:useLocalDpi xmlns:a14="http://schemas.microsoft.com/office/drawing/2010/main" val="0"/>
              </a:ext>
            </a:extLst>
          </a:blip>
          <a:srcRect l="49329" t="6492" r="16420" b="75744"/>
          <a:stretch/>
        </p:blipFill>
        <p:spPr>
          <a:xfrm>
            <a:off x="-6064300" y="1429534"/>
            <a:ext cx="4175760" cy="1217631"/>
          </a:xfrm>
          <a:prstGeom prst="rect">
            <a:avLst/>
          </a:prstGeom>
        </p:spPr>
      </p:pic>
      <p:sp>
        <p:nvSpPr>
          <p:cNvPr id="17" name="Rectangle 16">
            <a:extLst>
              <a:ext uri="{FF2B5EF4-FFF2-40B4-BE49-F238E27FC236}">
                <a16:creationId xmlns:a16="http://schemas.microsoft.com/office/drawing/2014/main" id="{91F10FB5-A4E8-1D17-782B-D0D67063048F}"/>
              </a:ext>
            </a:extLst>
          </p:cNvPr>
          <p:cNvSpPr/>
          <p:nvPr/>
        </p:nvSpPr>
        <p:spPr>
          <a:xfrm>
            <a:off x="-6085764" y="1420948"/>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C1F96DD-F0E8-8B9B-2178-B9A5E436B50F}"/>
              </a:ext>
            </a:extLst>
          </p:cNvPr>
          <p:cNvCxnSpPr>
            <a:cxnSpLocks/>
          </p:cNvCxnSpPr>
          <p:nvPr/>
        </p:nvCxnSpPr>
        <p:spPr>
          <a:xfrm flipH="1">
            <a:off x="-4752846" y="877833"/>
            <a:ext cx="359175" cy="54311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203A9617-8B0A-585F-3DC4-9290624C5E31}"/>
              </a:ext>
            </a:extLst>
          </p:cNvPr>
          <p:cNvSpPr/>
          <p:nvPr/>
        </p:nvSpPr>
        <p:spPr>
          <a:xfrm>
            <a:off x="-2866313" y="1649548"/>
            <a:ext cx="703454" cy="65075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87548BD1-0A65-CD3F-18AA-43951EDD4D46}"/>
              </a:ext>
            </a:extLst>
          </p:cNvPr>
          <p:cNvCxnSpPr>
            <a:cxnSpLocks/>
          </p:cNvCxnSpPr>
          <p:nvPr/>
        </p:nvCxnSpPr>
        <p:spPr>
          <a:xfrm flipH="1">
            <a:off x="-2185977" y="911720"/>
            <a:ext cx="297437" cy="71138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584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F0646EA-534F-EF21-3987-735F4B7F139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43F1693-A1CE-75DE-9175-985AEBC8C389}"/>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2466" b="40648"/>
          <a:stretch/>
        </p:blipFill>
        <p:spPr>
          <a:xfrm>
            <a:off x="0" y="-182328"/>
            <a:ext cx="12228455" cy="7222655"/>
          </a:xfrm>
          <a:prstGeom prst="rect">
            <a:avLst/>
          </a:prstGeom>
        </p:spPr>
      </p:pic>
      <p:sp>
        <p:nvSpPr>
          <p:cNvPr id="18" name="TextBox 17">
            <a:extLst>
              <a:ext uri="{FF2B5EF4-FFF2-40B4-BE49-F238E27FC236}">
                <a16:creationId xmlns:a16="http://schemas.microsoft.com/office/drawing/2014/main" id="{419C50CB-C391-1D24-6957-8F13F087A666}"/>
              </a:ext>
            </a:extLst>
          </p:cNvPr>
          <p:cNvSpPr txBox="1"/>
          <p:nvPr/>
        </p:nvSpPr>
        <p:spPr>
          <a:xfrm>
            <a:off x="3182159"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a:t>
            </a:r>
          </a:p>
        </p:txBody>
      </p:sp>
      <p:pic>
        <p:nvPicPr>
          <p:cNvPr id="9" name="Picture 8">
            <a:extLst>
              <a:ext uri="{FF2B5EF4-FFF2-40B4-BE49-F238E27FC236}">
                <a16:creationId xmlns:a16="http://schemas.microsoft.com/office/drawing/2014/main" id="{CFBF1473-E2E2-6020-F131-26F4BD8C5E6B}"/>
              </a:ext>
            </a:extLst>
          </p:cNvPr>
          <p:cNvPicPr>
            <a:picLocks noChangeAspect="1"/>
          </p:cNvPicPr>
          <p:nvPr/>
        </p:nvPicPr>
        <p:blipFill>
          <a:blip r:embed="rId3">
            <a:extLst>
              <a:ext uri="{28A0092B-C50C-407E-A947-70E740481C1C}">
                <a14:useLocalDpi xmlns:a14="http://schemas.microsoft.com/office/drawing/2010/main" val="0"/>
              </a:ext>
            </a:extLst>
          </a:blip>
          <a:srcRect l="6265" t="35549" r="50510" b="23598"/>
          <a:stretch/>
        </p:blipFill>
        <p:spPr>
          <a:xfrm>
            <a:off x="2324100" y="1875799"/>
            <a:ext cx="7258050" cy="4525323"/>
          </a:xfrm>
          <a:prstGeom prst="rect">
            <a:avLst/>
          </a:prstGeom>
        </p:spPr>
      </p:pic>
      <p:pic>
        <p:nvPicPr>
          <p:cNvPr id="11" name="Picture 10">
            <a:extLst>
              <a:ext uri="{FF2B5EF4-FFF2-40B4-BE49-F238E27FC236}">
                <a16:creationId xmlns:a16="http://schemas.microsoft.com/office/drawing/2014/main" id="{7FE9F3FC-40B3-1CE2-3D76-81FFFA3D3584}"/>
              </a:ext>
            </a:extLst>
          </p:cNvPr>
          <p:cNvPicPr>
            <a:picLocks noChangeAspect="1"/>
          </p:cNvPicPr>
          <p:nvPr/>
        </p:nvPicPr>
        <p:blipFill>
          <a:blip r:embed="rId4">
            <a:extLst>
              <a:ext uri="{28A0092B-C50C-407E-A947-70E740481C1C}">
                <a14:useLocalDpi xmlns:a14="http://schemas.microsoft.com/office/drawing/2010/main" val="0"/>
              </a:ext>
            </a:extLst>
          </a:blip>
          <a:srcRect t="23214" r="25796" b="69452"/>
          <a:stretch/>
        </p:blipFill>
        <p:spPr>
          <a:xfrm>
            <a:off x="704850" y="903927"/>
            <a:ext cx="10496550" cy="640002"/>
          </a:xfrm>
          <a:prstGeom prst="rect">
            <a:avLst/>
          </a:prstGeom>
        </p:spPr>
      </p:pic>
      <p:sp>
        <p:nvSpPr>
          <p:cNvPr id="13" name="Rectangle 12">
            <a:extLst>
              <a:ext uri="{FF2B5EF4-FFF2-40B4-BE49-F238E27FC236}">
                <a16:creationId xmlns:a16="http://schemas.microsoft.com/office/drawing/2014/main" id="{868EC39E-FE03-31CF-5F86-98968B7985FA}"/>
              </a:ext>
            </a:extLst>
          </p:cNvPr>
          <p:cNvSpPr/>
          <p:nvPr/>
        </p:nvSpPr>
        <p:spPr>
          <a:xfrm>
            <a:off x="7845291" y="941098"/>
            <a:ext cx="460509" cy="35184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0E52DAD-761A-D2D0-D2C2-C64058CD4968}"/>
              </a:ext>
            </a:extLst>
          </p:cNvPr>
          <p:cNvCxnSpPr>
            <a:cxnSpLocks/>
          </p:cNvCxnSpPr>
          <p:nvPr/>
        </p:nvCxnSpPr>
        <p:spPr>
          <a:xfrm flipH="1">
            <a:off x="4346710" y="1222448"/>
            <a:ext cx="3498581" cy="1520752"/>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B502902-2D6B-659A-8CB0-0BA258EEC99F}"/>
              </a:ext>
            </a:extLst>
          </p:cNvPr>
          <p:cNvSpPr/>
          <p:nvPr/>
        </p:nvSpPr>
        <p:spPr>
          <a:xfrm>
            <a:off x="10093191" y="941098"/>
            <a:ext cx="593859" cy="39565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903AF5D-655A-BAC1-6024-4735E281464A}"/>
              </a:ext>
            </a:extLst>
          </p:cNvPr>
          <p:cNvCxnSpPr>
            <a:cxnSpLocks/>
          </p:cNvCxnSpPr>
          <p:nvPr/>
        </p:nvCxnSpPr>
        <p:spPr>
          <a:xfrm flipH="1">
            <a:off x="5953125" y="1251326"/>
            <a:ext cx="4140066" cy="1147693"/>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FBA7406-4F36-FFF6-0384-B18150E7E92A}"/>
              </a:ext>
            </a:extLst>
          </p:cNvPr>
          <p:cNvSpPr txBox="1"/>
          <p:nvPr/>
        </p:nvSpPr>
        <p:spPr>
          <a:xfrm>
            <a:off x="-7943041" y="3807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KPI’s PIVOT TABLE</a:t>
            </a:r>
          </a:p>
        </p:txBody>
      </p:sp>
      <p:pic>
        <p:nvPicPr>
          <p:cNvPr id="28" name="Picture 27">
            <a:extLst>
              <a:ext uri="{FF2B5EF4-FFF2-40B4-BE49-F238E27FC236}">
                <a16:creationId xmlns:a16="http://schemas.microsoft.com/office/drawing/2014/main" id="{901B0C37-A487-477A-DB3D-1572A2AB608F}"/>
              </a:ext>
            </a:extLst>
          </p:cNvPr>
          <p:cNvPicPr>
            <a:picLocks noChangeAspect="1"/>
          </p:cNvPicPr>
          <p:nvPr/>
        </p:nvPicPr>
        <p:blipFill>
          <a:blip r:embed="rId5">
            <a:extLst>
              <a:ext uri="{28A0092B-C50C-407E-A947-70E740481C1C}">
                <a14:useLocalDpi xmlns:a14="http://schemas.microsoft.com/office/drawing/2010/main" val="0"/>
              </a:ext>
            </a:extLst>
          </a:blip>
          <a:srcRect l="6453" t="33234" r="66427" b="26433"/>
          <a:stretch/>
        </p:blipFill>
        <p:spPr>
          <a:xfrm>
            <a:off x="-8553451" y="903927"/>
            <a:ext cx="6665651" cy="5573366"/>
          </a:xfrm>
          <a:prstGeom prst="rect">
            <a:avLst/>
          </a:prstGeom>
        </p:spPr>
      </p:pic>
      <p:graphicFrame>
        <p:nvGraphicFramePr>
          <p:cNvPr id="4" name="Chart 3">
            <a:extLst>
              <a:ext uri="{FF2B5EF4-FFF2-40B4-BE49-F238E27FC236}">
                <a16:creationId xmlns:a16="http://schemas.microsoft.com/office/drawing/2014/main" id="{4363419E-B420-700C-01F1-F0C60B9960D2}"/>
              </a:ext>
            </a:extLst>
          </p:cNvPr>
          <p:cNvGraphicFramePr>
            <a:graphicFrameLocks/>
          </p:cNvGraphicFramePr>
          <p:nvPr>
            <p:extLst>
              <p:ext uri="{D42A27DB-BD31-4B8C-83A1-F6EECF244321}">
                <p14:modId xmlns:p14="http://schemas.microsoft.com/office/powerpoint/2010/main" val="93703522"/>
              </p:ext>
            </p:extLst>
          </p:nvPr>
        </p:nvGraphicFramePr>
        <p:xfrm>
          <a:off x="971550" y="10839937"/>
          <a:ext cx="9982200" cy="5594688"/>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7C41A93B-8132-CEF8-D7B3-FA5F83F7C941}"/>
              </a:ext>
            </a:extLst>
          </p:cNvPr>
          <p:cNvSpPr txBox="1"/>
          <p:nvPr/>
        </p:nvSpPr>
        <p:spPr>
          <a:xfrm>
            <a:off x="2877358" y="10414532"/>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(MONTHLY)</a:t>
            </a:r>
          </a:p>
        </p:txBody>
      </p:sp>
    </p:spTree>
    <p:extLst>
      <p:ext uri="{BB962C8B-B14F-4D97-AF65-F5344CB8AC3E}">
        <p14:creationId xmlns:p14="http://schemas.microsoft.com/office/powerpoint/2010/main" val="332511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19F63C3-0073-44DA-36F1-C62855AC78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1C8FFAC-936E-CA2C-F3BC-DCB145733666}"/>
              </a:ext>
            </a:extLst>
          </p:cNvPr>
          <p:cNvPicPr>
            <a:picLocks noChangeAspect="1"/>
          </p:cNvPicPr>
          <p:nvPr/>
        </p:nvPicPr>
        <p:blipFill>
          <a:blip r:embed="rId2">
            <a:alphaModFix amt="24000"/>
            <a:extLst>
              <a:ext uri="{28A0092B-C50C-407E-A947-70E740481C1C}">
                <a14:useLocalDpi xmlns:a14="http://schemas.microsoft.com/office/drawing/2010/main" val="0"/>
              </a:ext>
            </a:extLst>
          </a:blip>
          <a:srcRect r="22466" b="40648"/>
          <a:stretch/>
        </p:blipFill>
        <p:spPr>
          <a:xfrm>
            <a:off x="-825910" y="-734608"/>
            <a:ext cx="13892981" cy="8285782"/>
          </a:xfrm>
          <a:prstGeom prst="rect">
            <a:avLst/>
          </a:prstGeom>
        </p:spPr>
      </p:pic>
      <p:sp>
        <p:nvSpPr>
          <p:cNvPr id="18" name="TextBox 17">
            <a:extLst>
              <a:ext uri="{FF2B5EF4-FFF2-40B4-BE49-F238E27FC236}">
                <a16:creationId xmlns:a16="http://schemas.microsoft.com/office/drawing/2014/main" id="{9F789FFF-6F56-59B3-4FAE-FB4810CE84BE}"/>
              </a:ext>
            </a:extLst>
          </p:cNvPr>
          <p:cNvSpPr txBox="1"/>
          <p:nvPr/>
        </p:nvSpPr>
        <p:spPr>
          <a:xfrm>
            <a:off x="3182159" y="-7086893"/>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a:t>
            </a:r>
          </a:p>
        </p:txBody>
      </p:sp>
      <p:pic>
        <p:nvPicPr>
          <p:cNvPr id="9" name="Picture 8">
            <a:extLst>
              <a:ext uri="{FF2B5EF4-FFF2-40B4-BE49-F238E27FC236}">
                <a16:creationId xmlns:a16="http://schemas.microsoft.com/office/drawing/2014/main" id="{7FCAC1A7-FB0D-08D7-5783-38E506AFDEC6}"/>
              </a:ext>
            </a:extLst>
          </p:cNvPr>
          <p:cNvPicPr>
            <a:picLocks noChangeAspect="1"/>
          </p:cNvPicPr>
          <p:nvPr/>
        </p:nvPicPr>
        <p:blipFill>
          <a:blip r:embed="rId3">
            <a:extLst>
              <a:ext uri="{28A0092B-C50C-407E-A947-70E740481C1C}">
                <a14:useLocalDpi xmlns:a14="http://schemas.microsoft.com/office/drawing/2010/main" val="0"/>
              </a:ext>
            </a:extLst>
          </a:blip>
          <a:srcRect l="6265" t="35549" r="50510" b="23598"/>
          <a:stretch/>
        </p:blipFill>
        <p:spPr>
          <a:xfrm>
            <a:off x="2324100" y="-5591801"/>
            <a:ext cx="7258050" cy="4525323"/>
          </a:xfrm>
          <a:prstGeom prst="rect">
            <a:avLst/>
          </a:prstGeom>
        </p:spPr>
      </p:pic>
      <p:pic>
        <p:nvPicPr>
          <p:cNvPr id="11" name="Picture 10">
            <a:extLst>
              <a:ext uri="{FF2B5EF4-FFF2-40B4-BE49-F238E27FC236}">
                <a16:creationId xmlns:a16="http://schemas.microsoft.com/office/drawing/2014/main" id="{7B8E2C4B-0AC1-E00B-1E43-7C4387119F93}"/>
              </a:ext>
            </a:extLst>
          </p:cNvPr>
          <p:cNvPicPr>
            <a:picLocks noChangeAspect="1"/>
          </p:cNvPicPr>
          <p:nvPr/>
        </p:nvPicPr>
        <p:blipFill>
          <a:blip r:embed="rId4">
            <a:extLst>
              <a:ext uri="{28A0092B-C50C-407E-A947-70E740481C1C}">
                <a14:useLocalDpi xmlns:a14="http://schemas.microsoft.com/office/drawing/2010/main" val="0"/>
              </a:ext>
            </a:extLst>
          </a:blip>
          <a:srcRect t="23214" r="25796" b="69452"/>
          <a:stretch/>
        </p:blipFill>
        <p:spPr>
          <a:xfrm>
            <a:off x="704850" y="-6563673"/>
            <a:ext cx="10496550" cy="640002"/>
          </a:xfrm>
          <a:prstGeom prst="rect">
            <a:avLst/>
          </a:prstGeom>
        </p:spPr>
      </p:pic>
      <p:sp>
        <p:nvSpPr>
          <p:cNvPr id="13" name="Rectangle 12">
            <a:extLst>
              <a:ext uri="{FF2B5EF4-FFF2-40B4-BE49-F238E27FC236}">
                <a16:creationId xmlns:a16="http://schemas.microsoft.com/office/drawing/2014/main" id="{32BF261E-11E5-EAF8-3F8F-866A5D8D78FF}"/>
              </a:ext>
            </a:extLst>
          </p:cNvPr>
          <p:cNvSpPr/>
          <p:nvPr/>
        </p:nvSpPr>
        <p:spPr>
          <a:xfrm>
            <a:off x="7845291" y="-6526502"/>
            <a:ext cx="460509" cy="35184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4D72A93-4555-FD18-5809-DD5113790C6C}"/>
              </a:ext>
            </a:extLst>
          </p:cNvPr>
          <p:cNvCxnSpPr>
            <a:cxnSpLocks/>
          </p:cNvCxnSpPr>
          <p:nvPr/>
        </p:nvCxnSpPr>
        <p:spPr>
          <a:xfrm flipH="1">
            <a:off x="4346710" y="-6245152"/>
            <a:ext cx="3498581" cy="1520752"/>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2D63D7DF-E0C5-CD60-3A15-9753911DB023}"/>
              </a:ext>
            </a:extLst>
          </p:cNvPr>
          <p:cNvSpPr/>
          <p:nvPr/>
        </p:nvSpPr>
        <p:spPr>
          <a:xfrm>
            <a:off x="10093191" y="-6526502"/>
            <a:ext cx="593859" cy="39565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1D76D9A-E4B8-0E82-1FB6-D52A3BBD5DA0}"/>
              </a:ext>
            </a:extLst>
          </p:cNvPr>
          <p:cNvCxnSpPr>
            <a:cxnSpLocks/>
          </p:cNvCxnSpPr>
          <p:nvPr/>
        </p:nvCxnSpPr>
        <p:spPr>
          <a:xfrm flipH="1">
            <a:off x="5953125" y="-6216274"/>
            <a:ext cx="4140066" cy="1147693"/>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D505FB3-2477-6159-A82B-F12B5E41F741}"/>
              </a:ext>
            </a:extLst>
          </p:cNvPr>
          <p:cNvSpPr txBox="1"/>
          <p:nvPr/>
        </p:nvSpPr>
        <p:spPr>
          <a:xfrm>
            <a:off x="2801158" y="92961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(QUARTERS)</a:t>
            </a:r>
          </a:p>
        </p:txBody>
      </p:sp>
      <p:pic>
        <p:nvPicPr>
          <p:cNvPr id="23" name="Picture 22">
            <a:extLst>
              <a:ext uri="{FF2B5EF4-FFF2-40B4-BE49-F238E27FC236}">
                <a16:creationId xmlns:a16="http://schemas.microsoft.com/office/drawing/2014/main" id="{D0CC1E2C-9FD6-B8E3-B44D-4840A2944958}"/>
              </a:ext>
            </a:extLst>
          </p:cNvPr>
          <p:cNvPicPr>
            <a:picLocks noChangeAspect="1"/>
          </p:cNvPicPr>
          <p:nvPr/>
        </p:nvPicPr>
        <p:blipFill>
          <a:blip r:embed="rId5">
            <a:extLst>
              <a:ext uri="{28A0092B-C50C-407E-A947-70E740481C1C}">
                <a14:useLocalDpi xmlns:a14="http://schemas.microsoft.com/office/drawing/2010/main" val="0"/>
              </a:ext>
            </a:extLst>
          </a:blip>
          <a:srcRect l="6190" t="38725" r="50000" b="41795"/>
          <a:stretch/>
        </p:blipFill>
        <p:spPr>
          <a:xfrm>
            <a:off x="936172" y="11569016"/>
            <a:ext cx="10319656" cy="2579915"/>
          </a:xfrm>
          <a:prstGeom prst="rect">
            <a:avLst/>
          </a:prstGeom>
        </p:spPr>
      </p:pic>
      <p:pic>
        <p:nvPicPr>
          <p:cNvPr id="24" name="Picture 23">
            <a:extLst>
              <a:ext uri="{FF2B5EF4-FFF2-40B4-BE49-F238E27FC236}">
                <a16:creationId xmlns:a16="http://schemas.microsoft.com/office/drawing/2014/main" id="{31C085D1-9DF2-3534-BD5F-E2287866E3FC}"/>
              </a:ext>
            </a:extLst>
          </p:cNvPr>
          <p:cNvPicPr>
            <a:picLocks noChangeAspect="1"/>
          </p:cNvPicPr>
          <p:nvPr/>
        </p:nvPicPr>
        <p:blipFill>
          <a:blip r:embed="rId5">
            <a:extLst>
              <a:ext uri="{28A0092B-C50C-407E-A947-70E740481C1C}">
                <a14:useLocalDpi xmlns:a14="http://schemas.microsoft.com/office/drawing/2010/main" val="0"/>
              </a:ext>
            </a:extLst>
          </a:blip>
          <a:srcRect t="23755" r="15357" b="69724"/>
          <a:stretch/>
        </p:blipFill>
        <p:spPr>
          <a:xfrm>
            <a:off x="783771" y="10073924"/>
            <a:ext cx="10319656" cy="760392"/>
          </a:xfrm>
          <a:prstGeom prst="rect">
            <a:avLst/>
          </a:prstGeom>
        </p:spPr>
      </p:pic>
      <p:sp>
        <p:nvSpPr>
          <p:cNvPr id="25" name="Rectangle 24">
            <a:extLst>
              <a:ext uri="{FF2B5EF4-FFF2-40B4-BE49-F238E27FC236}">
                <a16:creationId xmlns:a16="http://schemas.microsoft.com/office/drawing/2014/main" id="{4A475A6D-9D05-A687-DC07-FBED6B1306EE}"/>
              </a:ext>
            </a:extLst>
          </p:cNvPr>
          <p:cNvSpPr/>
          <p:nvPr/>
        </p:nvSpPr>
        <p:spPr>
          <a:xfrm>
            <a:off x="6814777" y="10073924"/>
            <a:ext cx="1153565" cy="4659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B2DC683-6B71-7F98-AF76-522134F9B7E9}"/>
              </a:ext>
            </a:extLst>
          </p:cNvPr>
          <p:cNvSpPr/>
          <p:nvPr/>
        </p:nvSpPr>
        <p:spPr>
          <a:xfrm>
            <a:off x="9492474" y="10088082"/>
            <a:ext cx="1400949" cy="4659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338C1D89-6493-112A-BDF4-003D47984D67}"/>
              </a:ext>
            </a:extLst>
          </p:cNvPr>
          <p:cNvGraphicFramePr>
            <a:graphicFrameLocks/>
          </p:cNvGraphicFramePr>
          <p:nvPr>
            <p:extLst>
              <p:ext uri="{D42A27DB-BD31-4B8C-83A1-F6EECF244321}">
                <p14:modId xmlns:p14="http://schemas.microsoft.com/office/powerpoint/2010/main" val="2454191353"/>
              </p:ext>
            </p:extLst>
          </p:nvPr>
        </p:nvGraphicFramePr>
        <p:xfrm>
          <a:off x="971550" y="958512"/>
          <a:ext cx="9982200" cy="5594688"/>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a:extLst>
              <a:ext uri="{FF2B5EF4-FFF2-40B4-BE49-F238E27FC236}">
                <a16:creationId xmlns:a16="http://schemas.microsoft.com/office/drawing/2014/main" id="{84AB453C-3519-DD40-1561-DA46809A9656}"/>
              </a:ext>
            </a:extLst>
          </p:cNvPr>
          <p:cNvSpPr txBox="1"/>
          <p:nvPr/>
        </p:nvSpPr>
        <p:spPr>
          <a:xfrm>
            <a:off x="2877358" y="5331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(MONTHLY)</a:t>
            </a:r>
          </a:p>
        </p:txBody>
      </p:sp>
    </p:spTree>
    <p:extLst>
      <p:ext uri="{BB962C8B-B14F-4D97-AF65-F5344CB8AC3E}">
        <p14:creationId xmlns:p14="http://schemas.microsoft.com/office/powerpoint/2010/main" val="2869102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EDC3E87-C3EF-6E22-A2BC-B65AE89C9B4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3A56F5-5BCA-858E-CDFF-E3EAF7FD63DC}"/>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2466" b="40648"/>
          <a:stretch/>
        </p:blipFill>
        <p:spPr>
          <a:xfrm>
            <a:off x="-848053" y="-123910"/>
            <a:ext cx="13888105" cy="8134965"/>
          </a:xfrm>
          <a:prstGeom prst="rect">
            <a:avLst/>
          </a:prstGeom>
        </p:spPr>
      </p:pic>
      <p:sp>
        <p:nvSpPr>
          <p:cNvPr id="18" name="TextBox 17">
            <a:extLst>
              <a:ext uri="{FF2B5EF4-FFF2-40B4-BE49-F238E27FC236}">
                <a16:creationId xmlns:a16="http://schemas.microsoft.com/office/drawing/2014/main" id="{31913592-222F-768C-E728-3327D60CB676}"/>
              </a:ext>
            </a:extLst>
          </p:cNvPr>
          <p:cNvSpPr txBox="1"/>
          <p:nvPr/>
        </p:nvSpPr>
        <p:spPr>
          <a:xfrm>
            <a:off x="2801158" y="3807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(QUARTERS)</a:t>
            </a:r>
          </a:p>
        </p:txBody>
      </p:sp>
      <p:pic>
        <p:nvPicPr>
          <p:cNvPr id="3" name="Picture 2">
            <a:extLst>
              <a:ext uri="{FF2B5EF4-FFF2-40B4-BE49-F238E27FC236}">
                <a16:creationId xmlns:a16="http://schemas.microsoft.com/office/drawing/2014/main" id="{DDECE6EC-61F1-462F-04C2-9F1617C49A15}"/>
              </a:ext>
            </a:extLst>
          </p:cNvPr>
          <p:cNvPicPr>
            <a:picLocks noChangeAspect="1"/>
          </p:cNvPicPr>
          <p:nvPr/>
        </p:nvPicPr>
        <p:blipFill>
          <a:blip r:embed="rId3">
            <a:extLst>
              <a:ext uri="{28A0092B-C50C-407E-A947-70E740481C1C}">
                <a14:useLocalDpi xmlns:a14="http://schemas.microsoft.com/office/drawing/2010/main" val="0"/>
              </a:ext>
            </a:extLst>
          </a:blip>
          <a:srcRect l="6190" t="38725" r="50000" b="41795"/>
          <a:stretch/>
        </p:blipFill>
        <p:spPr>
          <a:xfrm>
            <a:off x="936172" y="2653616"/>
            <a:ext cx="10319656" cy="2579915"/>
          </a:xfrm>
          <a:prstGeom prst="rect">
            <a:avLst/>
          </a:prstGeom>
        </p:spPr>
      </p:pic>
      <p:pic>
        <p:nvPicPr>
          <p:cNvPr id="5" name="Picture 4">
            <a:extLst>
              <a:ext uri="{FF2B5EF4-FFF2-40B4-BE49-F238E27FC236}">
                <a16:creationId xmlns:a16="http://schemas.microsoft.com/office/drawing/2014/main" id="{9429EC03-77AB-986D-06B0-270D54D5B395}"/>
              </a:ext>
            </a:extLst>
          </p:cNvPr>
          <p:cNvPicPr>
            <a:picLocks noChangeAspect="1"/>
          </p:cNvPicPr>
          <p:nvPr/>
        </p:nvPicPr>
        <p:blipFill>
          <a:blip r:embed="rId3">
            <a:extLst>
              <a:ext uri="{28A0092B-C50C-407E-A947-70E740481C1C}">
                <a14:useLocalDpi xmlns:a14="http://schemas.microsoft.com/office/drawing/2010/main" val="0"/>
              </a:ext>
            </a:extLst>
          </a:blip>
          <a:srcRect t="23755" r="15357" b="69724"/>
          <a:stretch/>
        </p:blipFill>
        <p:spPr>
          <a:xfrm>
            <a:off x="783771" y="1158524"/>
            <a:ext cx="10319656" cy="760392"/>
          </a:xfrm>
          <a:prstGeom prst="rect">
            <a:avLst/>
          </a:prstGeom>
        </p:spPr>
      </p:pic>
      <p:sp>
        <p:nvSpPr>
          <p:cNvPr id="6" name="Rectangle 5">
            <a:extLst>
              <a:ext uri="{FF2B5EF4-FFF2-40B4-BE49-F238E27FC236}">
                <a16:creationId xmlns:a16="http://schemas.microsoft.com/office/drawing/2014/main" id="{56651E86-032A-31FA-6C91-9F32F6E4C55E}"/>
              </a:ext>
            </a:extLst>
          </p:cNvPr>
          <p:cNvSpPr/>
          <p:nvPr/>
        </p:nvSpPr>
        <p:spPr>
          <a:xfrm>
            <a:off x="6814777" y="1158524"/>
            <a:ext cx="1153565" cy="4659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2D0BFA-FCF5-C9F0-8E2F-94F4F9ED6208}"/>
              </a:ext>
            </a:extLst>
          </p:cNvPr>
          <p:cNvSpPr/>
          <p:nvPr/>
        </p:nvSpPr>
        <p:spPr>
          <a:xfrm>
            <a:off x="9492474" y="1172682"/>
            <a:ext cx="1400949" cy="4659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754A526-D780-1E42-DA8B-CC9F73C59B83}"/>
              </a:ext>
            </a:extLst>
          </p:cNvPr>
          <p:cNvPicPr>
            <a:picLocks noChangeAspect="1"/>
          </p:cNvPicPr>
          <p:nvPr/>
        </p:nvPicPr>
        <p:blipFill>
          <a:blip r:embed="rId4">
            <a:alphaModFix amt="0"/>
            <a:extLst>
              <a:ext uri="{28A0092B-C50C-407E-A947-70E740481C1C}">
                <a14:useLocalDpi xmlns:a14="http://schemas.microsoft.com/office/drawing/2010/main" val="0"/>
              </a:ext>
            </a:extLst>
          </a:blip>
          <a:srcRect r="28863" b="43887"/>
          <a:stretch/>
        </p:blipFill>
        <p:spPr>
          <a:xfrm>
            <a:off x="0" y="-1"/>
            <a:ext cx="12192000" cy="6858001"/>
          </a:xfrm>
          <a:prstGeom prst="rect">
            <a:avLst/>
          </a:prstGeom>
        </p:spPr>
      </p:pic>
      <p:graphicFrame>
        <p:nvGraphicFramePr>
          <p:cNvPr id="9" name="Chart 8">
            <a:extLst>
              <a:ext uri="{FF2B5EF4-FFF2-40B4-BE49-F238E27FC236}">
                <a16:creationId xmlns:a16="http://schemas.microsoft.com/office/drawing/2014/main" id="{285463CA-ABA8-5BFC-ECE0-96D9A653B757}"/>
              </a:ext>
            </a:extLst>
          </p:cNvPr>
          <p:cNvGraphicFramePr>
            <a:graphicFrameLocks/>
          </p:cNvGraphicFramePr>
          <p:nvPr>
            <p:extLst>
              <p:ext uri="{D42A27DB-BD31-4B8C-83A1-F6EECF244321}">
                <p14:modId xmlns:p14="http://schemas.microsoft.com/office/powerpoint/2010/main" val="1801597947"/>
              </p:ext>
            </p:extLst>
          </p:nvPr>
        </p:nvGraphicFramePr>
        <p:xfrm>
          <a:off x="13912976" y="1455269"/>
          <a:ext cx="9825108" cy="4581328"/>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BD320B20-AF4C-108A-909B-0B91D0F2B97B}"/>
              </a:ext>
            </a:extLst>
          </p:cNvPr>
          <p:cNvSpPr txBox="1"/>
          <p:nvPr/>
        </p:nvSpPr>
        <p:spPr>
          <a:xfrm>
            <a:off x="15678958" y="482262"/>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(QUARTERLY)</a:t>
            </a:r>
          </a:p>
        </p:txBody>
      </p:sp>
      <p:graphicFrame>
        <p:nvGraphicFramePr>
          <p:cNvPr id="12" name="Chart 11">
            <a:extLst>
              <a:ext uri="{FF2B5EF4-FFF2-40B4-BE49-F238E27FC236}">
                <a16:creationId xmlns:a16="http://schemas.microsoft.com/office/drawing/2014/main" id="{DCE0DE6D-AB0D-8D23-9069-C54D79304EE0}"/>
              </a:ext>
            </a:extLst>
          </p:cNvPr>
          <p:cNvGraphicFramePr>
            <a:graphicFrameLocks/>
          </p:cNvGraphicFramePr>
          <p:nvPr>
            <p:extLst>
              <p:ext uri="{D42A27DB-BD31-4B8C-83A1-F6EECF244321}">
                <p14:modId xmlns:p14="http://schemas.microsoft.com/office/powerpoint/2010/main" val="1773200275"/>
              </p:ext>
            </p:extLst>
          </p:nvPr>
        </p:nvGraphicFramePr>
        <p:xfrm>
          <a:off x="971550" y="-7613988"/>
          <a:ext cx="9982200" cy="5594688"/>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45DBA035-0545-F83A-5CD3-10C9AE1D9553}"/>
              </a:ext>
            </a:extLst>
          </p:cNvPr>
          <p:cNvSpPr txBox="1"/>
          <p:nvPr/>
        </p:nvSpPr>
        <p:spPr>
          <a:xfrm>
            <a:off x="2877358" y="-8039393"/>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(MONTHLY)</a:t>
            </a:r>
          </a:p>
        </p:txBody>
      </p:sp>
    </p:spTree>
    <p:extLst>
      <p:ext uri="{BB962C8B-B14F-4D97-AF65-F5344CB8AC3E}">
        <p14:creationId xmlns:p14="http://schemas.microsoft.com/office/powerpoint/2010/main" val="29935604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3A40B33-8D83-D365-364E-BA1EE6B0852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043C5418-7FBA-CD78-15D1-E76942862FF9}"/>
              </a:ext>
            </a:extLst>
          </p:cNvPr>
          <p:cNvPicPr>
            <a:picLocks noChangeAspect="1"/>
          </p:cNvPicPr>
          <p:nvPr/>
        </p:nvPicPr>
        <p:blipFill>
          <a:blip r:embed="rId2">
            <a:alphaModFix amt="0"/>
            <a:extLst>
              <a:ext uri="{28A0092B-C50C-407E-A947-70E740481C1C}">
                <a14:useLocalDpi xmlns:a14="http://schemas.microsoft.com/office/drawing/2010/main" val="0"/>
              </a:ext>
            </a:extLst>
          </a:blip>
          <a:srcRect r="28863" b="43887"/>
          <a:stretch/>
        </p:blipFill>
        <p:spPr>
          <a:xfrm>
            <a:off x="0" y="-1"/>
            <a:ext cx="12192000" cy="6858001"/>
          </a:xfrm>
          <a:prstGeom prst="rect">
            <a:avLst/>
          </a:prstGeom>
        </p:spPr>
      </p:pic>
      <p:pic>
        <p:nvPicPr>
          <p:cNvPr id="7" name="Picture 6">
            <a:extLst>
              <a:ext uri="{FF2B5EF4-FFF2-40B4-BE49-F238E27FC236}">
                <a16:creationId xmlns:a16="http://schemas.microsoft.com/office/drawing/2014/main" id="{ED2F04A1-9906-A02F-9609-282095846F9F}"/>
              </a:ext>
            </a:extLst>
          </p:cNvPr>
          <p:cNvPicPr>
            <a:picLocks noChangeAspect="1"/>
          </p:cNvPicPr>
          <p:nvPr/>
        </p:nvPicPr>
        <p:blipFill>
          <a:blip r:embed="rId3">
            <a:alphaModFix amt="38000"/>
            <a:extLst>
              <a:ext uri="{28A0092B-C50C-407E-A947-70E740481C1C}">
                <a14:useLocalDpi xmlns:a14="http://schemas.microsoft.com/office/drawing/2010/main" val="0"/>
              </a:ext>
            </a:extLst>
          </a:blip>
          <a:srcRect r="22466" b="40648"/>
          <a:stretch/>
        </p:blipFill>
        <p:spPr>
          <a:xfrm>
            <a:off x="-304799" y="-333835"/>
            <a:ext cx="14183052" cy="8307730"/>
          </a:xfrm>
          <a:prstGeom prst="rect">
            <a:avLst/>
          </a:prstGeom>
        </p:spPr>
      </p:pic>
      <p:sp>
        <p:nvSpPr>
          <p:cNvPr id="18" name="TextBox 17">
            <a:extLst>
              <a:ext uri="{FF2B5EF4-FFF2-40B4-BE49-F238E27FC236}">
                <a16:creationId xmlns:a16="http://schemas.microsoft.com/office/drawing/2014/main" id="{9DC1FD4A-F3D8-379D-6251-AA506C4C2954}"/>
              </a:ext>
            </a:extLst>
          </p:cNvPr>
          <p:cNvSpPr txBox="1"/>
          <p:nvPr/>
        </p:nvSpPr>
        <p:spPr>
          <a:xfrm>
            <a:off x="-13264342" y="3807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(QUARTERS)</a:t>
            </a:r>
          </a:p>
        </p:txBody>
      </p:sp>
      <p:pic>
        <p:nvPicPr>
          <p:cNvPr id="3" name="Picture 2">
            <a:extLst>
              <a:ext uri="{FF2B5EF4-FFF2-40B4-BE49-F238E27FC236}">
                <a16:creationId xmlns:a16="http://schemas.microsoft.com/office/drawing/2014/main" id="{E13055D3-2104-5517-C207-9B8A5C9842A1}"/>
              </a:ext>
            </a:extLst>
          </p:cNvPr>
          <p:cNvPicPr>
            <a:picLocks noChangeAspect="1"/>
          </p:cNvPicPr>
          <p:nvPr/>
        </p:nvPicPr>
        <p:blipFill>
          <a:blip r:embed="rId4">
            <a:extLst>
              <a:ext uri="{28A0092B-C50C-407E-A947-70E740481C1C}">
                <a14:useLocalDpi xmlns:a14="http://schemas.microsoft.com/office/drawing/2010/main" val="0"/>
              </a:ext>
            </a:extLst>
          </a:blip>
          <a:srcRect l="6190" t="38725" r="50000" b="41795"/>
          <a:stretch/>
        </p:blipFill>
        <p:spPr>
          <a:xfrm>
            <a:off x="-15129328" y="2653616"/>
            <a:ext cx="10319656" cy="2579915"/>
          </a:xfrm>
          <a:prstGeom prst="rect">
            <a:avLst/>
          </a:prstGeom>
        </p:spPr>
      </p:pic>
      <p:pic>
        <p:nvPicPr>
          <p:cNvPr id="5" name="Picture 4">
            <a:extLst>
              <a:ext uri="{FF2B5EF4-FFF2-40B4-BE49-F238E27FC236}">
                <a16:creationId xmlns:a16="http://schemas.microsoft.com/office/drawing/2014/main" id="{AC1E7C3C-DA9B-277F-3AB3-5747E487D09F}"/>
              </a:ext>
            </a:extLst>
          </p:cNvPr>
          <p:cNvPicPr>
            <a:picLocks noChangeAspect="1"/>
          </p:cNvPicPr>
          <p:nvPr/>
        </p:nvPicPr>
        <p:blipFill>
          <a:blip r:embed="rId4">
            <a:extLst>
              <a:ext uri="{28A0092B-C50C-407E-A947-70E740481C1C}">
                <a14:useLocalDpi xmlns:a14="http://schemas.microsoft.com/office/drawing/2010/main" val="0"/>
              </a:ext>
            </a:extLst>
          </a:blip>
          <a:srcRect t="23755" r="15357" b="69724"/>
          <a:stretch/>
        </p:blipFill>
        <p:spPr>
          <a:xfrm>
            <a:off x="-15281729" y="1158524"/>
            <a:ext cx="10319656" cy="760392"/>
          </a:xfrm>
          <a:prstGeom prst="rect">
            <a:avLst/>
          </a:prstGeom>
        </p:spPr>
      </p:pic>
      <p:sp>
        <p:nvSpPr>
          <p:cNvPr id="6" name="Rectangle 5">
            <a:extLst>
              <a:ext uri="{FF2B5EF4-FFF2-40B4-BE49-F238E27FC236}">
                <a16:creationId xmlns:a16="http://schemas.microsoft.com/office/drawing/2014/main" id="{09DA7520-7EA5-FEEB-F055-C762BD54D170}"/>
              </a:ext>
            </a:extLst>
          </p:cNvPr>
          <p:cNvSpPr/>
          <p:nvPr/>
        </p:nvSpPr>
        <p:spPr>
          <a:xfrm>
            <a:off x="-9250716" y="1190534"/>
            <a:ext cx="1153565" cy="4278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8D415CBA-841A-8389-CEE7-77F2D7362440}"/>
              </a:ext>
            </a:extLst>
          </p:cNvPr>
          <p:cNvGraphicFramePr>
            <a:graphicFrameLocks/>
          </p:cNvGraphicFramePr>
          <p:nvPr>
            <p:extLst>
              <p:ext uri="{D42A27DB-BD31-4B8C-83A1-F6EECF244321}">
                <p14:modId xmlns:p14="http://schemas.microsoft.com/office/powerpoint/2010/main" val="2287403348"/>
              </p:ext>
            </p:extLst>
          </p:nvPr>
        </p:nvGraphicFramePr>
        <p:xfrm>
          <a:off x="1035176" y="1455269"/>
          <a:ext cx="9825108" cy="458132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76643E88-B5AB-EEAD-88AF-428141A23692}"/>
              </a:ext>
            </a:extLst>
          </p:cNvPr>
          <p:cNvSpPr txBox="1"/>
          <p:nvPr/>
        </p:nvSpPr>
        <p:spPr>
          <a:xfrm>
            <a:off x="2801158" y="482262"/>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(QUARTERLY)</a:t>
            </a:r>
          </a:p>
        </p:txBody>
      </p:sp>
      <p:sp>
        <p:nvSpPr>
          <p:cNvPr id="9" name="Rectangle 8">
            <a:extLst>
              <a:ext uri="{FF2B5EF4-FFF2-40B4-BE49-F238E27FC236}">
                <a16:creationId xmlns:a16="http://schemas.microsoft.com/office/drawing/2014/main" id="{0290E47C-23AE-065E-441D-28C0E255DE12}"/>
              </a:ext>
            </a:extLst>
          </p:cNvPr>
          <p:cNvSpPr/>
          <p:nvPr/>
        </p:nvSpPr>
        <p:spPr>
          <a:xfrm>
            <a:off x="-6583716" y="1190534"/>
            <a:ext cx="1338623" cy="46594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E89F5A-87DF-0D83-9F26-782805751ADD}"/>
              </a:ext>
            </a:extLst>
          </p:cNvPr>
          <p:cNvSpPr txBox="1"/>
          <p:nvPr/>
        </p:nvSpPr>
        <p:spPr>
          <a:xfrm>
            <a:off x="2648758" y="9397662"/>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(YEARLY)</a:t>
            </a:r>
          </a:p>
        </p:txBody>
      </p:sp>
      <p:graphicFrame>
        <p:nvGraphicFramePr>
          <p:cNvPr id="10" name="Chart 9">
            <a:extLst>
              <a:ext uri="{FF2B5EF4-FFF2-40B4-BE49-F238E27FC236}">
                <a16:creationId xmlns:a16="http://schemas.microsoft.com/office/drawing/2014/main" id="{82B0BBAD-7B8C-2131-B774-84569708819D}"/>
              </a:ext>
            </a:extLst>
          </p:cNvPr>
          <p:cNvGraphicFramePr>
            <a:graphicFrameLocks/>
          </p:cNvGraphicFramePr>
          <p:nvPr>
            <p:extLst>
              <p:ext uri="{D42A27DB-BD31-4B8C-83A1-F6EECF244321}">
                <p14:modId xmlns:p14="http://schemas.microsoft.com/office/powerpoint/2010/main" val="1178555676"/>
              </p:ext>
            </p:extLst>
          </p:nvPr>
        </p:nvGraphicFramePr>
        <p:xfrm>
          <a:off x="2023971" y="11629103"/>
          <a:ext cx="8288594" cy="3392130"/>
        </p:xfrm>
        <a:graphic>
          <a:graphicData uri="http://schemas.openxmlformats.org/drawingml/2006/chart">
            <c:chart xmlns:c="http://schemas.openxmlformats.org/drawingml/2006/chart" xmlns:r="http://schemas.openxmlformats.org/officeDocument/2006/relationships" r:id="rId6"/>
          </a:graphicData>
        </a:graphic>
      </p:graphicFrame>
      <p:pic>
        <p:nvPicPr>
          <p:cNvPr id="13" name="Picture 12">
            <a:extLst>
              <a:ext uri="{FF2B5EF4-FFF2-40B4-BE49-F238E27FC236}">
                <a16:creationId xmlns:a16="http://schemas.microsoft.com/office/drawing/2014/main" id="{5073EF31-C6D0-848F-779B-BB6602F5910D}"/>
              </a:ext>
            </a:extLst>
          </p:cNvPr>
          <p:cNvPicPr>
            <a:picLocks noChangeAspect="1"/>
          </p:cNvPicPr>
          <p:nvPr/>
        </p:nvPicPr>
        <p:blipFill>
          <a:blip r:embed="rId7">
            <a:extLst>
              <a:ext uri="{28A0092B-C50C-407E-A947-70E740481C1C}">
                <a14:useLocalDpi xmlns:a14="http://schemas.microsoft.com/office/drawing/2010/main" val="0"/>
              </a:ext>
            </a:extLst>
          </a:blip>
          <a:srcRect l="8876" t="59560" r="61624" b="28879"/>
          <a:stretch/>
        </p:blipFill>
        <p:spPr>
          <a:xfrm>
            <a:off x="3166918" y="10332720"/>
            <a:ext cx="5626562" cy="1234440"/>
          </a:xfrm>
          <a:prstGeom prst="rect">
            <a:avLst/>
          </a:prstGeom>
        </p:spPr>
      </p:pic>
      <p:sp>
        <p:nvSpPr>
          <p:cNvPr id="14" name="Rectangle 13">
            <a:extLst>
              <a:ext uri="{FF2B5EF4-FFF2-40B4-BE49-F238E27FC236}">
                <a16:creationId xmlns:a16="http://schemas.microsoft.com/office/drawing/2014/main" id="{D6628C6F-2C3F-1542-B084-AA8A13069A8D}"/>
              </a:ext>
            </a:extLst>
          </p:cNvPr>
          <p:cNvSpPr/>
          <p:nvPr/>
        </p:nvSpPr>
        <p:spPr>
          <a:xfrm>
            <a:off x="5699760" y="11202070"/>
            <a:ext cx="3017519" cy="315552"/>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C194BF3-ECC3-AE94-2CB9-6AD5C2F41C7A}"/>
              </a:ext>
            </a:extLst>
          </p:cNvPr>
          <p:cNvCxnSpPr>
            <a:cxnSpLocks/>
          </p:cNvCxnSpPr>
          <p:nvPr/>
        </p:nvCxnSpPr>
        <p:spPr>
          <a:xfrm flipH="1">
            <a:off x="8570093" y="10528448"/>
            <a:ext cx="680587" cy="61731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759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D34E77C-4549-D124-63EC-C4C458E70794}"/>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7DFE8C3B-352B-64C7-25C7-77E3F8120CCA}"/>
              </a:ext>
            </a:extLst>
          </p:cNvPr>
          <p:cNvPicPr>
            <a:picLocks noChangeAspect="1"/>
          </p:cNvPicPr>
          <p:nvPr/>
        </p:nvPicPr>
        <p:blipFill>
          <a:blip r:embed="rId2">
            <a:alphaModFix amt="0"/>
            <a:extLst>
              <a:ext uri="{28A0092B-C50C-407E-A947-70E740481C1C}">
                <a14:useLocalDpi xmlns:a14="http://schemas.microsoft.com/office/drawing/2010/main" val="0"/>
              </a:ext>
            </a:extLst>
          </a:blip>
          <a:srcRect r="28863" b="43887"/>
          <a:stretch/>
        </p:blipFill>
        <p:spPr>
          <a:xfrm>
            <a:off x="0" y="-1"/>
            <a:ext cx="12192000" cy="6858001"/>
          </a:xfrm>
          <a:prstGeom prst="rect">
            <a:avLst/>
          </a:prstGeom>
        </p:spPr>
      </p:pic>
      <p:pic>
        <p:nvPicPr>
          <p:cNvPr id="7" name="Picture 6">
            <a:extLst>
              <a:ext uri="{FF2B5EF4-FFF2-40B4-BE49-F238E27FC236}">
                <a16:creationId xmlns:a16="http://schemas.microsoft.com/office/drawing/2014/main" id="{C6EC0789-3CF3-E210-A968-886E2B4FD497}"/>
              </a:ext>
            </a:extLst>
          </p:cNvPr>
          <p:cNvPicPr>
            <a:picLocks noChangeAspect="1"/>
          </p:cNvPicPr>
          <p:nvPr/>
        </p:nvPicPr>
        <p:blipFill>
          <a:blip r:embed="rId3">
            <a:alphaModFix amt="38000"/>
            <a:extLst>
              <a:ext uri="{28A0092B-C50C-407E-A947-70E740481C1C}">
                <a14:useLocalDpi xmlns:a14="http://schemas.microsoft.com/office/drawing/2010/main" val="0"/>
              </a:ext>
            </a:extLst>
          </a:blip>
          <a:srcRect r="22466" b="40648"/>
          <a:stretch/>
        </p:blipFill>
        <p:spPr>
          <a:xfrm>
            <a:off x="-304799" y="-333835"/>
            <a:ext cx="14183052" cy="8307730"/>
          </a:xfrm>
          <a:prstGeom prst="rect">
            <a:avLst/>
          </a:prstGeom>
        </p:spPr>
      </p:pic>
      <p:sp>
        <p:nvSpPr>
          <p:cNvPr id="8" name="TextBox 7">
            <a:extLst>
              <a:ext uri="{FF2B5EF4-FFF2-40B4-BE49-F238E27FC236}">
                <a16:creationId xmlns:a16="http://schemas.microsoft.com/office/drawing/2014/main" id="{57C9FC61-A20D-9E4F-4695-07B4922FF48B}"/>
              </a:ext>
            </a:extLst>
          </p:cNvPr>
          <p:cNvSpPr txBox="1"/>
          <p:nvPr/>
        </p:nvSpPr>
        <p:spPr>
          <a:xfrm>
            <a:off x="2648758" y="482262"/>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(YEARLY)</a:t>
            </a:r>
          </a:p>
        </p:txBody>
      </p:sp>
      <p:graphicFrame>
        <p:nvGraphicFramePr>
          <p:cNvPr id="11" name="Chart 10">
            <a:extLst>
              <a:ext uri="{FF2B5EF4-FFF2-40B4-BE49-F238E27FC236}">
                <a16:creationId xmlns:a16="http://schemas.microsoft.com/office/drawing/2014/main" id="{F1CD7972-0908-F635-BDA1-9054837EDF52}"/>
              </a:ext>
            </a:extLst>
          </p:cNvPr>
          <p:cNvGraphicFramePr>
            <a:graphicFrameLocks/>
          </p:cNvGraphicFramePr>
          <p:nvPr/>
        </p:nvGraphicFramePr>
        <p:xfrm>
          <a:off x="2600815" y="10678421"/>
          <a:ext cx="7113876" cy="527594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40669B8D-91BD-288E-463D-6F7C204B676C}"/>
              </a:ext>
            </a:extLst>
          </p:cNvPr>
          <p:cNvSpPr txBox="1"/>
          <p:nvPr/>
        </p:nvSpPr>
        <p:spPr>
          <a:xfrm>
            <a:off x="2600815" y="10012633"/>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CATEGORY</a:t>
            </a:r>
          </a:p>
        </p:txBody>
      </p:sp>
      <p:graphicFrame>
        <p:nvGraphicFramePr>
          <p:cNvPr id="2" name="Chart 1">
            <a:extLst>
              <a:ext uri="{FF2B5EF4-FFF2-40B4-BE49-F238E27FC236}">
                <a16:creationId xmlns:a16="http://schemas.microsoft.com/office/drawing/2014/main" id="{C54116EF-8FB3-BA41-C7CC-BFBD7D238F2E}"/>
              </a:ext>
            </a:extLst>
          </p:cNvPr>
          <p:cNvGraphicFramePr>
            <a:graphicFrameLocks/>
          </p:cNvGraphicFramePr>
          <p:nvPr>
            <p:extLst>
              <p:ext uri="{D42A27DB-BD31-4B8C-83A1-F6EECF244321}">
                <p14:modId xmlns:p14="http://schemas.microsoft.com/office/powerpoint/2010/main" val="2923237765"/>
              </p:ext>
            </p:extLst>
          </p:nvPr>
        </p:nvGraphicFramePr>
        <p:xfrm>
          <a:off x="2023971" y="2713703"/>
          <a:ext cx="8288594" cy="3392130"/>
        </p:xfrm>
        <a:graphic>
          <a:graphicData uri="http://schemas.openxmlformats.org/drawingml/2006/chart">
            <c:chart xmlns:c="http://schemas.openxmlformats.org/drawingml/2006/chart" xmlns:r="http://schemas.openxmlformats.org/officeDocument/2006/relationships" r:id="rId5"/>
          </a:graphicData>
        </a:graphic>
      </p:graphicFrame>
      <p:pic>
        <p:nvPicPr>
          <p:cNvPr id="13" name="Picture 12">
            <a:extLst>
              <a:ext uri="{FF2B5EF4-FFF2-40B4-BE49-F238E27FC236}">
                <a16:creationId xmlns:a16="http://schemas.microsoft.com/office/drawing/2014/main" id="{E5A8D8BD-6EE2-4A01-4B40-2B9E814F6376}"/>
              </a:ext>
            </a:extLst>
          </p:cNvPr>
          <p:cNvPicPr>
            <a:picLocks noChangeAspect="1"/>
          </p:cNvPicPr>
          <p:nvPr/>
        </p:nvPicPr>
        <p:blipFill>
          <a:blip r:embed="rId6">
            <a:extLst>
              <a:ext uri="{28A0092B-C50C-407E-A947-70E740481C1C}">
                <a14:useLocalDpi xmlns:a14="http://schemas.microsoft.com/office/drawing/2010/main" val="0"/>
              </a:ext>
            </a:extLst>
          </a:blip>
          <a:srcRect l="8876" t="59560" r="61624" b="28879"/>
          <a:stretch/>
        </p:blipFill>
        <p:spPr>
          <a:xfrm>
            <a:off x="3166918" y="1417320"/>
            <a:ext cx="5626562" cy="1234440"/>
          </a:xfrm>
          <a:prstGeom prst="rect">
            <a:avLst/>
          </a:prstGeom>
        </p:spPr>
      </p:pic>
      <p:sp>
        <p:nvSpPr>
          <p:cNvPr id="14" name="Rectangle 13">
            <a:extLst>
              <a:ext uri="{FF2B5EF4-FFF2-40B4-BE49-F238E27FC236}">
                <a16:creationId xmlns:a16="http://schemas.microsoft.com/office/drawing/2014/main" id="{71106996-5242-80C4-966A-BE38710FB273}"/>
              </a:ext>
            </a:extLst>
          </p:cNvPr>
          <p:cNvSpPr/>
          <p:nvPr/>
        </p:nvSpPr>
        <p:spPr>
          <a:xfrm>
            <a:off x="5699760" y="2286670"/>
            <a:ext cx="3017519" cy="315552"/>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E32C9B8-424C-CD59-9F18-C170202E29E3}"/>
              </a:ext>
            </a:extLst>
          </p:cNvPr>
          <p:cNvCxnSpPr>
            <a:cxnSpLocks/>
          </p:cNvCxnSpPr>
          <p:nvPr/>
        </p:nvCxnSpPr>
        <p:spPr>
          <a:xfrm flipH="1">
            <a:off x="8570093" y="1613048"/>
            <a:ext cx="680587" cy="61731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aphicFrame>
        <p:nvGraphicFramePr>
          <p:cNvPr id="17" name="Chart 16">
            <a:extLst>
              <a:ext uri="{FF2B5EF4-FFF2-40B4-BE49-F238E27FC236}">
                <a16:creationId xmlns:a16="http://schemas.microsoft.com/office/drawing/2014/main" id="{26E59A3B-EEB1-4C1F-3103-3D15D9004538}"/>
              </a:ext>
            </a:extLst>
          </p:cNvPr>
          <p:cNvGraphicFramePr>
            <a:graphicFrameLocks/>
          </p:cNvGraphicFramePr>
          <p:nvPr>
            <p:extLst>
              <p:ext uri="{D42A27DB-BD31-4B8C-83A1-F6EECF244321}">
                <p14:modId xmlns:p14="http://schemas.microsoft.com/office/powerpoint/2010/main" val="1022436486"/>
              </p:ext>
            </p:extLst>
          </p:nvPr>
        </p:nvGraphicFramePr>
        <p:xfrm>
          <a:off x="1035176" y="-6875931"/>
          <a:ext cx="9825108" cy="4581328"/>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Box 18">
            <a:extLst>
              <a:ext uri="{FF2B5EF4-FFF2-40B4-BE49-F238E27FC236}">
                <a16:creationId xmlns:a16="http://schemas.microsoft.com/office/drawing/2014/main" id="{1C16D0FD-B0E2-A5B0-0EF7-C3003D3AD0FB}"/>
              </a:ext>
            </a:extLst>
          </p:cNvPr>
          <p:cNvSpPr txBox="1"/>
          <p:nvPr/>
        </p:nvSpPr>
        <p:spPr>
          <a:xfrm>
            <a:off x="2801158" y="-7848938"/>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(QUARTERLY)</a:t>
            </a:r>
          </a:p>
        </p:txBody>
      </p:sp>
    </p:spTree>
    <p:extLst>
      <p:ext uri="{BB962C8B-B14F-4D97-AF65-F5344CB8AC3E}">
        <p14:creationId xmlns:p14="http://schemas.microsoft.com/office/powerpoint/2010/main" val="42872722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846D833-9E48-55D5-C6DE-C9F0AE579D2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FC452E39-D871-5217-F69C-7FABE202983C}"/>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012240" y="-422365"/>
            <a:ext cx="14585823" cy="7891703"/>
          </a:xfrm>
          <a:prstGeom prst="rect">
            <a:avLst/>
          </a:prstGeom>
        </p:spPr>
      </p:pic>
      <p:pic>
        <p:nvPicPr>
          <p:cNvPr id="7" name="Picture 6">
            <a:extLst>
              <a:ext uri="{FF2B5EF4-FFF2-40B4-BE49-F238E27FC236}">
                <a16:creationId xmlns:a16="http://schemas.microsoft.com/office/drawing/2014/main" id="{F02FD2EA-EA75-54AE-7FDD-2E0B564841FA}"/>
              </a:ext>
            </a:extLst>
          </p:cNvPr>
          <p:cNvPicPr>
            <a:picLocks noChangeAspect="1"/>
          </p:cNvPicPr>
          <p:nvPr/>
        </p:nvPicPr>
        <p:blipFill>
          <a:blip r:embed="rId3">
            <a:alphaModFix amt="0"/>
            <a:extLst>
              <a:ext uri="{28A0092B-C50C-407E-A947-70E740481C1C}">
                <a14:useLocalDpi xmlns:a14="http://schemas.microsoft.com/office/drawing/2010/main" val="0"/>
              </a:ext>
            </a:extLst>
          </a:blip>
          <a:srcRect r="22466" b="40648"/>
          <a:stretch/>
        </p:blipFill>
        <p:spPr>
          <a:xfrm>
            <a:off x="-1" y="0"/>
            <a:ext cx="12192001" cy="6858000"/>
          </a:xfrm>
          <a:prstGeom prst="rect">
            <a:avLst/>
          </a:prstGeom>
        </p:spPr>
      </p:pic>
      <p:graphicFrame>
        <p:nvGraphicFramePr>
          <p:cNvPr id="4" name="Chart 3">
            <a:extLst>
              <a:ext uri="{FF2B5EF4-FFF2-40B4-BE49-F238E27FC236}">
                <a16:creationId xmlns:a16="http://schemas.microsoft.com/office/drawing/2014/main" id="{964F47CD-CD42-6484-487D-E884F17F71D5}"/>
              </a:ext>
            </a:extLst>
          </p:cNvPr>
          <p:cNvGraphicFramePr>
            <a:graphicFrameLocks/>
          </p:cNvGraphicFramePr>
          <p:nvPr>
            <p:extLst>
              <p:ext uri="{D42A27DB-BD31-4B8C-83A1-F6EECF244321}">
                <p14:modId xmlns:p14="http://schemas.microsoft.com/office/powerpoint/2010/main" val="2963148441"/>
              </p:ext>
            </p:extLst>
          </p:nvPr>
        </p:nvGraphicFramePr>
        <p:xfrm>
          <a:off x="2600815" y="1153421"/>
          <a:ext cx="7113876" cy="527594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61695B4E-1748-233E-4DE8-7D712A15F39A}"/>
              </a:ext>
            </a:extLst>
          </p:cNvPr>
          <p:cNvSpPr txBox="1"/>
          <p:nvPr/>
        </p:nvSpPr>
        <p:spPr>
          <a:xfrm>
            <a:off x="2600815" y="487633"/>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CATEGORY</a:t>
            </a:r>
          </a:p>
        </p:txBody>
      </p:sp>
      <p:sp>
        <p:nvSpPr>
          <p:cNvPr id="19" name="TextBox 18">
            <a:extLst>
              <a:ext uri="{FF2B5EF4-FFF2-40B4-BE49-F238E27FC236}">
                <a16:creationId xmlns:a16="http://schemas.microsoft.com/office/drawing/2014/main" id="{23AD8908-745F-2A62-8501-5308490D2A1D}"/>
              </a:ext>
            </a:extLst>
          </p:cNvPr>
          <p:cNvSpPr txBox="1"/>
          <p:nvPr/>
        </p:nvSpPr>
        <p:spPr>
          <a:xfrm>
            <a:off x="2648758" y="-8090238"/>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TIME BASED SALES ANALYSIS (YEARLY)</a:t>
            </a:r>
          </a:p>
        </p:txBody>
      </p:sp>
      <p:graphicFrame>
        <p:nvGraphicFramePr>
          <p:cNvPr id="20" name="Chart 19">
            <a:extLst>
              <a:ext uri="{FF2B5EF4-FFF2-40B4-BE49-F238E27FC236}">
                <a16:creationId xmlns:a16="http://schemas.microsoft.com/office/drawing/2014/main" id="{93D28480-F07A-F63E-D289-748C131B46D3}"/>
              </a:ext>
            </a:extLst>
          </p:cNvPr>
          <p:cNvGraphicFramePr>
            <a:graphicFrameLocks/>
          </p:cNvGraphicFramePr>
          <p:nvPr>
            <p:extLst>
              <p:ext uri="{D42A27DB-BD31-4B8C-83A1-F6EECF244321}">
                <p14:modId xmlns:p14="http://schemas.microsoft.com/office/powerpoint/2010/main" val="1709622679"/>
              </p:ext>
            </p:extLst>
          </p:nvPr>
        </p:nvGraphicFramePr>
        <p:xfrm>
          <a:off x="2023971" y="-5858797"/>
          <a:ext cx="8288594" cy="3392130"/>
        </p:xfrm>
        <a:graphic>
          <a:graphicData uri="http://schemas.openxmlformats.org/drawingml/2006/chart">
            <c:chart xmlns:c="http://schemas.openxmlformats.org/drawingml/2006/chart" xmlns:r="http://schemas.openxmlformats.org/officeDocument/2006/relationships" r:id="rId5"/>
          </a:graphicData>
        </a:graphic>
      </p:graphicFrame>
      <p:pic>
        <p:nvPicPr>
          <p:cNvPr id="21" name="Picture 20">
            <a:extLst>
              <a:ext uri="{FF2B5EF4-FFF2-40B4-BE49-F238E27FC236}">
                <a16:creationId xmlns:a16="http://schemas.microsoft.com/office/drawing/2014/main" id="{16C1566F-8F9F-2C0E-45EF-AB128BA05E74}"/>
              </a:ext>
            </a:extLst>
          </p:cNvPr>
          <p:cNvPicPr>
            <a:picLocks noChangeAspect="1"/>
          </p:cNvPicPr>
          <p:nvPr/>
        </p:nvPicPr>
        <p:blipFill>
          <a:blip r:embed="rId6">
            <a:extLst>
              <a:ext uri="{28A0092B-C50C-407E-A947-70E740481C1C}">
                <a14:useLocalDpi xmlns:a14="http://schemas.microsoft.com/office/drawing/2010/main" val="0"/>
              </a:ext>
            </a:extLst>
          </a:blip>
          <a:srcRect l="8876" t="59560" r="61624" b="28879"/>
          <a:stretch/>
        </p:blipFill>
        <p:spPr>
          <a:xfrm>
            <a:off x="3166918" y="-7155180"/>
            <a:ext cx="5626562" cy="1234440"/>
          </a:xfrm>
          <a:prstGeom prst="rect">
            <a:avLst/>
          </a:prstGeom>
        </p:spPr>
      </p:pic>
      <p:sp>
        <p:nvSpPr>
          <p:cNvPr id="22" name="Rectangle 21">
            <a:extLst>
              <a:ext uri="{FF2B5EF4-FFF2-40B4-BE49-F238E27FC236}">
                <a16:creationId xmlns:a16="http://schemas.microsoft.com/office/drawing/2014/main" id="{9FBEA957-2D81-78F4-ACEC-BAA5167D7291}"/>
              </a:ext>
            </a:extLst>
          </p:cNvPr>
          <p:cNvSpPr/>
          <p:nvPr/>
        </p:nvSpPr>
        <p:spPr>
          <a:xfrm>
            <a:off x="5699760" y="-6285830"/>
            <a:ext cx="3017519" cy="315552"/>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37797806-8815-9181-5A0F-1C57CF9CA9AB}"/>
              </a:ext>
            </a:extLst>
          </p:cNvPr>
          <p:cNvCxnSpPr>
            <a:cxnSpLocks/>
          </p:cNvCxnSpPr>
          <p:nvPr/>
        </p:nvCxnSpPr>
        <p:spPr>
          <a:xfrm flipH="1">
            <a:off x="8570093" y="-6959452"/>
            <a:ext cx="680587" cy="61731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6EA9D89-CC50-4778-8260-113002275849}"/>
              </a:ext>
            </a:extLst>
          </p:cNvPr>
          <p:cNvSpPr txBox="1"/>
          <p:nvPr/>
        </p:nvSpPr>
        <p:spPr>
          <a:xfrm>
            <a:off x="18206258"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sp>
        <p:nvSpPr>
          <p:cNvPr id="25" name="TextBox 24">
            <a:extLst>
              <a:ext uri="{FF2B5EF4-FFF2-40B4-BE49-F238E27FC236}">
                <a16:creationId xmlns:a16="http://schemas.microsoft.com/office/drawing/2014/main" id="{A31377B1-CFA3-62C8-AAE2-82833FAE7054}"/>
              </a:ext>
            </a:extLst>
          </p:cNvPr>
          <p:cNvSpPr txBox="1"/>
          <p:nvPr/>
        </p:nvSpPr>
        <p:spPr>
          <a:xfrm>
            <a:off x="18625359" y="99819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26" name="Picture 25">
            <a:extLst>
              <a:ext uri="{FF2B5EF4-FFF2-40B4-BE49-F238E27FC236}">
                <a16:creationId xmlns:a16="http://schemas.microsoft.com/office/drawing/2014/main" id="{36BEDDF6-52E8-F21C-5015-FA689D01C0D7}"/>
              </a:ext>
            </a:extLst>
          </p:cNvPr>
          <p:cNvPicPr>
            <a:picLocks noChangeAspect="1"/>
          </p:cNvPicPr>
          <p:nvPr/>
        </p:nvPicPr>
        <p:blipFill>
          <a:blip r:embed="rId7">
            <a:extLst>
              <a:ext uri="{28A0092B-C50C-407E-A947-70E740481C1C}">
                <a14:useLocalDpi xmlns:a14="http://schemas.microsoft.com/office/drawing/2010/main" val="0"/>
              </a:ext>
            </a:extLst>
          </a:blip>
          <a:srcRect l="6405" t="33103" r="66125" b="13761"/>
          <a:stretch/>
        </p:blipFill>
        <p:spPr>
          <a:xfrm>
            <a:off x="18967450" y="1624468"/>
            <a:ext cx="5353050" cy="4357231"/>
          </a:xfrm>
          <a:prstGeom prst="rect">
            <a:avLst/>
          </a:prstGeom>
        </p:spPr>
      </p:pic>
      <p:sp>
        <p:nvSpPr>
          <p:cNvPr id="27" name="Rectangle 26">
            <a:extLst>
              <a:ext uri="{FF2B5EF4-FFF2-40B4-BE49-F238E27FC236}">
                <a16:creationId xmlns:a16="http://schemas.microsoft.com/office/drawing/2014/main" id="{75C1E056-A6F2-FD37-9495-9F7CAE49BC22}"/>
              </a:ext>
            </a:extLst>
          </p:cNvPr>
          <p:cNvSpPr/>
          <p:nvPr/>
        </p:nvSpPr>
        <p:spPr>
          <a:xfrm>
            <a:off x="18915423" y="5463826"/>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247C28-7465-4B0C-6AB6-75D1D0858A05}"/>
              </a:ext>
            </a:extLst>
          </p:cNvPr>
          <p:cNvSpPr/>
          <p:nvPr/>
        </p:nvSpPr>
        <p:spPr>
          <a:xfrm>
            <a:off x="18910300" y="2015775"/>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1CD2CAA-BAB1-6214-7444-7A9DA2230420}"/>
              </a:ext>
            </a:extLst>
          </p:cNvPr>
          <p:cNvCxnSpPr>
            <a:cxnSpLocks/>
          </p:cNvCxnSpPr>
          <p:nvPr/>
        </p:nvCxnSpPr>
        <p:spPr>
          <a:xfrm flipH="1">
            <a:off x="24296327" y="1634296"/>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82299E1-21C0-9F64-6D47-E3BF6534BE22}"/>
              </a:ext>
            </a:extLst>
          </p:cNvPr>
          <p:cNvCxnSpPr>
            <a:cxnSpLocks/>
          </p:cNvCxnSpPr>
          <p:nvPr/>
        </p:nvCxnSpPr>
        <p:spPr>
          <a:xfrm flipH="1">
            <a:off x="24282400" y="5043031"/>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732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C5CD39E-8FFA-D33A-883E-8E1AADEA3F4B}"/>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B9928A8-DE41-E7A0-B4F9-CD1477BED150}"/>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631240" y="-422365"/>
            <a:ext cx="14585823" cy="7891703"/>
          </a:xfrm>
          <a:prstGeom prst="rect">
            <a:avLst/>
          </a:prstGeom>
        </p:spPr>
      </p:pic>
      <p:pic>
        <p:nvPicPr>
          <p:cNvPr id="7" name="Picture 6">
            <a:extLst>
              <a:ext uri="{FF2B5EF4-FFF2-40B4-BE49-F238E27FC236}">
                <a16:creationId xmlns:a16="http://schemas.microsoft.com/office/drawing/2014/main" id="{15D04118-8E40-E784-75D8-573CE074EBCE}"/>
              </a:ext>
            </a:extLst>
          </p:cNvPr>
          <p:cNvPicPr>
            <a:picLocks noChangeAspect="1"/>
          </p:cNvPicPr>
          <p:nvPr/>
        </p:nvPicPr>
        <p:blipFill>
          <a:blip r:embed="rId3">
            <a:alphaModFix amt="0"/>
            <a:extLst>
              <a:ext uri="{28A0092B-C50C-407E-A947-70E740481C1C}">
                <a14:useLocalDpi xmlns:a14="http://schemas.microsoft.com/office/drawing/2010/main" val="0"/>
              </a:ext>
            </a:extLst>
          </a:blip>
          <a:srcRect r="22466" b="40648"/>
          <a:stretch/>
        </p:blipFill>
        <p:spPr>
          <a:xfrm>
            <a:off x="-1" y="0"/>
            <a:ext cx="12192001" cy="6858000"/>
          </a:xfrm>
          <a:prstGeom prst="rect">
            <a:avLst/>
          </a:prstGeom>
        </p:spPr>
      </p:pic>
      <p:sp>
        <p:nvSpPr>
          <p:cNvPr id="15" name="TextBox 14">
            <a:extLst>
              <a:ext uri="{FF2B5EF4-FFF2-40B4-BE49-F238E27FC236}">
                <a16:creationId xmlns:a16="http://schemas.microsoft.com/office/drawing/2014/main" id="{4C964DF6-3273-B259-83D0-C1F97E045B19}"/>
              </a:ext>
            </a:extLst>
          </p:cNvPr>
          <p:cNvSpPr txBox="1"/>
          <p:nvPr/>
        </p:nvSpPr>
        <p:spPr>
          <a:xfrm>
            <a:off x="2763058"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sp>
        <p:nvSpPr>
          <p:cNvPr id="19" name="TextBox 18">
            <a:extLst>
              <a:ext uri="{FF2B5EF4-FFF2-40B4-BE49-F238E27FC236}">
                <a16:creationId xmlns:a16="http://schemas.microsoft.com/office/drawing/2014/main" id="{FB4DE604-9828-F356-7535-0AFE20D7F214}"/>
              </a:ext>
            </a:extLst>
          </p:cNvPr>
          <p:cNvSpPr txBox="1"/>
          <p:nvPr/>
        </p:nvSpPr>
        <p:spPr>
          <a:xfrm>
            <a:off x="3182159" y="99819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9" name="Picture 8">
            <a:extLst>
              <a:ext uri="{FF2B5EF4-FFF2-40B4-BE49-F238E27FC236}">
                <a16:creationId xmlns:a16="http://schemas.microsoft.com/office/drawing/2014/main" id="{8999B99F-8BAC-3444-516C-AC4F117EF225}"/>
              </a:ext>
            </a:extLst>
          </p:cNvPr>
          <p:cNvPicPr>
            <a:picLocks noChangeAspect="1"/>
          </p:cNvPicPr>
          <p:nvPr/>
        </p:nvPicPr>
        <p:blipFill>
          <a:blip r:embed="rId4">
            <a:extLst>
              <a:ext uri="{28A0092B-C50C-407E-A947-70E740481C1C}">
                <a14:useLocalDpi xmlns:a14="http://schemas.microsoft.com/office/drawing/2010/main" val="0"/>
              </a:ext>
            </a:extLst>
          </a:blip>
          <a:srcRect l="6405" t="33103" r="66125" b="13761"/>
          <a:stretch/>
        </p:blipFill>
        <p:spPr>
          <a:xfrm>
            <a:off x="3524250" y="1624468"/>
            <a:ext cx="5353050" cy="4357231"/>
          </a:xfrm>
          <a:prstGeom prst="rect">
            <a:avLst/>
          </a:prstGeom>
        </p:spPr>
      </p:pic>
      <p:sp>
        <p:nvSpPr>
          <p:cNvPr id="11" name="Rectangle 10">
            <a:extLst>
              <a:ext uri="{FF2B5EF4-FFF2-40B4-BE49-F238E27FC236}">
                <a16:creationId xmlns:a16="http://schemas.microsoft.com/office/drawing/2014/main" id="{1C3E9570-AD7A-A24F-4564-DCCC3B1DF459}"/>
              </a:ext>
            </a:extLst>
          </p:cNvPr>
          <p:cNvSpPr/>
          <p:nvPr/>
        </p:nvSpPr>
        <p:spPr>
          <a:xfrm>
            <a:off x="3472223" y="5463826"/>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7C858D-1E27-47BD-D971-AC8F21A9B76A}"/>
              </a:ext>
            </a:extLst>
          </p:cNvPr>
          <p:cNvSpPr/>
          <p:nvPr/>
        </p:nvSpPr>
        <p:spPr>
          <a:xfrm>
            <a:off x="3467100" y="2015775"/>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21F274F-BE1C-5305-BFA8-177C1620EEBF}"/>
              </a:ext>
            </a:extLst>
          </p:cNvPr>
          <p:cNvCxnSpPr>
            <a:cxnSpLocks/>
          </p:cNvCxnSpPr>
          <p:nvPr/>
        </p:nvCxnSpPr>
        <p:spPr>
          <a:xfrm flipH="1">
            <a:off x="8853127" y="1634296"/>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276BC62-8B28-2CD2-9BEF-78458CDF77CB}"/>
              </a:ext>
            </a:extLst>
          </p:cNvPr>
          <p:cNvCxnSpPr>
            <a:cxnSpLocks/>
          </p:cNvCxnSpPr>
          <p:nvPr/>
        </p:nvCxnSpPr>
        <p:spPr>
          <a:xfrm flipH="1">
            <a:off x="8839200" y="5043031"/>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aphicFrame>
        <p:nvGraphicFramePr>
          <p:cNvPr id="2" name="Chart 1">
            <a:extLst>
              <a:ext uri="{FF2B5EF4-FFF2-40B4-BE49-F238E27FC236}">
                <a16:creationId xmlns:a16="http://schemas.microsoft.com/office/drawing/2014/main" id="{4365C38D-A62F-4334-F316-EA4F256208E9}"/>
              </a:ext>
            </a:extLst>
          </p:cNvPr>
          <p:cNvGraphicFramePr>
            <a:graphicFrameLocks/>
          </p:cNvGraphicFramePr>
          <p:nvPr/>
        </p:nvGraphicFramePr>
        <p:xfrm>
          <a:off x="14945321" y="1199858"/>
          <a:ext cx="10162579" cy="5334292"/>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6247EBF-A3AF-5F41-2387-BE8B3E70253B}"/>
              </a:ext>
            </a:extLst>
          </p:cNvPr>
          <p:cNvSpPr txBox="1"/>
          <p:nvPr/>
        </p:nvSpPr>
        <p:spPr>
          <a:xfrm>
            <a:off x="16440958"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graphicFrame>
        <p:nvGraphicFramePr>
          <p:cNvPr id="4" name="Chart 3">
            <a:extLst>
              <a:ext uri="{FF2B5EF4-FFF2-40B4-BE49-F238E27FC236}">
                <a16:creationId xmlns:a16="http://schemas.microsoft.com/office/drawing/2014/main" id="{8BE52073-16F7-CE65-0804-68F4229C1A10}"/>
              </a:ext>
            </a:extLst>
          </p:cNvPr>
          <p:cNvGraphicFramePr>
            <a:graphicFrameLocks/>
          </p:cNvGraphicFramePr>
          <p:nvPr>
            <p:extLst>
              <p:ext uri="{D42A27DB-BD31-4B8C-83A1-F6EECF244321}">
                <p14:modId xmlns:p14="http://schemas.microsoft.com/office/powerpoint/2010/main" val="1672351837"/>
              </p:ext>
            </p:extLst>
          </p:nvPr>
        </p:nvGraphicFramePr>
        <p:xfrm>
          <a:off x="-9997585" y="1153421"/>
          <a:ext cx="7113876" cy="5275940"/>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B609107D-9B1A-A7A3-933E-4847F90A120D}"/>
              </a:ext>
            </a:extLst>
          </p:cNvPr>
          <p:cNvSpPr txBox="1"/>
          <p:nvPr/>
        </p:nvSpPr>
        <p:spPr>
          <a:xfrm>
            <a:off x="-9997585" y="487633"/>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CATEGORY</a:t>
            </a:r>
          </a:p>
        </p:txBody>
      </p:sp>
    </p:spTree>
    <p:extLst>
      <p:ext uri="{BB962C8B-B14F-4D97-AF65-F5344CB8AC3E}">
        <p14:creationId xmlns:p14="http://schemas.microsoft.com/office/powerpoint/2010/main" val="3057471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8EEE1AE-845D-7CA8-BE64-D058C7609809}"/>
            </a:ext>
          </a:extLst>
        </p:cNvPr>
        <p:cNvGrpSpPr/>
        <p:nvPr/>
      </p:nvGrpSpPr>
      <p:grpSpPr>
        <a:xfrm>
          <a:off x="0" y="0"/>
          <a:ext cx="0" cy="0"/>
          <a:chOff x="0" y="0"/>
          <a:chExt cx="0" cy="0"/>
        </a:xfrm>
      </p:grpSpPr>
      <p:pic>
        <p:nvPicPr>
          <p:cNvPr id="5" name="Picture 4" descr="A close up of a circuit board&#10;&#10;AI-generated content may be incorrect.">
            <a:extLst>
              <a:ext uri="{FF2B5EF4-FFF2-40B4-BE49-F238E27FC236}">
                <a16:creationId xmlns:a16="http://schemas.microsoft.com/office/drawing/2014/main" id="{FAA7A3E7-96F0-DCBE-6FB2-D05ADFF203DA}"/>
              </a:ext>
            </a:extLst>
          </p:cNvPr>
          <p:cNvPicPr>
            <a:picLocks noChangeAspect="1"/>
          </p:cNvPicPr>
          <p:nvPr/>
        </p:nvPicPr>
        <p:blipFill>
          <a:blip r:embed="rId2">
            <a:alphaModFix amt="0"/>
            <a:extLst>
              <a:ext uri="{28A0092B-C50C-407E-A947-70E740481C1C}">
                <a14:useLocalDpi xmlns:a14="http://schemas.microsoft.com/office/drawing/2010/main" val="0"/>
              </a:ext>
            </a:extLst>
          </a:blip>
          <a:srcRect l="4660" r="29097" b="40116"/>
          <a:stretch/>
        </p:blipFill>
        <p:spPr>
          <a:xfrm>
            <a:off x="0" y="0"/>
            <a:ext cx="12192000" cy="6858000"/>
          </a:xfrm>
          <a:prstGeom prst="rect">
            <a:avLst/>
          </a:prstGeom>
        </p:spPr>
      </p:pic>
      <p:pic>
        <p:nvPicPr>
          <p:cNvPr id="4" name="Picture 3" descr="A close up of a circuit board&#10;&#10;AI-generated content may be incorrect.">
            <a:extLst>
              <a:ext uri="{FF2B5EF4-FFF2-40B4-BE49-F238E27FC236}">
                <a16:creationId xmlns:a16="http://schemas.microsoft.com/office/drawing/2014/main" id="{918F7B64-CA0E-1B65-31E7-47AABCAADD6C}"/>
              </a:ext>
            </a:extLst>
          </p:cNvPr>
          <p:cNvPicPr>
            <a:picLocks noChangeAspect="1"/>
          </p:cNvPicPr>
          <p:nvPr/>
        </p:nvPicPr>
        <p:blipFill>
          <a:blip r:embed="rId2">
            <a:alphaModFix amt="0"/>
            <a:extLst>
              <a:ext uri="{28A0092B-C50C-407E-A947-70E740481C1C}">
                <a14:useLocalDpi xmlns:a14="http://schemas.microsoft.com/office/drawing/2010/main" val="0"/>
              </a:ext>
            </a:extLst>
          </a:blip>
          <a:srcRect l="4660" r="29097" b="40116"/>
          <a:stretch/>
        </p:blipFill>
        <p:spPr>
          <a:xfrm>
            <a:off x="-904691" y="-595423"/>
            <a:ext cx="13833881" cy="8080744"/>
          </a:xfrm>
          <a:prstGeom prst="rect">
            <a:avLst/>
          </a:prstGeom>
        </p:spPr>
      </p:pic>
      <p:pic>
        <p:nvPicPr>
          <p:cNvPr id="9" name="Picture 8" descr="A close up of a network&#10;&#10;AI-generated content may be incorrect.">
            <a:extLst>
              <a:ext uri="{FF2B5EF4-FFF2-40B4-BE49-F238E27FC236}">
                <a16:creationId xmlns:a16="http://schemas.microsoft.com/office/drawing/2014/main" id="{08857EDB-6515-F239-CB43-3DF75639E828}"/>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5257" t="-3778" r="27148" b="39033"/>
          <a:stretch/>
        </p:blipFill>
        <p:spPr>
          <a:xfrm>
            <a:off x="0" y="-423276"/>
            <a:ext cx="12192000" cy="7281276"/>
          </a:xfrm>
          <a:prstGeom prst="rect">
            <a:avLst/>
          </a:prstGeom>
        </p:spPr>
      </p:pic>
      <p:sp>
        <p:nvSpPr>
          <p:cNvPr id="2" name="Title 1">
            <a:extLst>
              <a:ext uri="{FF2B5EF4-FFF2-40B4-BE49-F238E27FC236}">
                <a16:creationId xmlns:a16="http://schemas.microsoft.com/office/drawing/2014/main" id="{A8599615-C82A-0021-CE18-F45ED3213996}"/>
              </a:ext>
            </a:extLst>
          </p:cNvPr>
          <p:cNvSpPr>
            <a:spLocks noGrp="1"/>
          </p:cNvSpPr>
          <p:nvPr>
            <p:ph type="ctrTitle"/>
          </p:nvPr>
        </p:nvSpPr>
        <p:spPr>
          <a:xfrm>
            <a:off x="0" y="0"/>
            <a:ext cx="12192000" cy="5318760"/>
          </a:xfrm>
          <a:effectLst>
            <a:outerShdw blurRad="50800" dist="38100" dir="5400000" algn="t" rotWithShape="0">
              <a:prstClr val="black">
                <a:alpha val="40000"/>
              </a:prstClr>
            </a:outerShdw>
          </a:effectLst>
        </p:spPr>
        <p:txBody>
          <a:bodyPr>
            <a:noAutofit/>
          </a:bodyPr>
          <a:lstStyle/>
          <a:p>
            <a:r>
              <a:rPr lang="en-US" sz="26000" dirty="0">
                <a:noFill/>
                <a:latin typeface="Harlow Solid Italic" panose="04030604020F02020D02" pitchFamily="82" charset="0"/>
                <a:cs typeface="Dreaming Outloud Script Pro" panose="020F0502020204030204" pitchFamily="66" charset="0"/>
              </a:rPr>
              <a:t>Hi Guys</a:t>
            </a:r>
          </a:p>
        </p:txBody>
      </p:sp>
      <p:sp>
        <p:nvSpPr>
          <p:cNvPr id="7" name="TextBox 6">
            <a:extLst>
              <a:ext uri="{FF2B5EF4-FFF2-40B4-BE49-F238E27FC236}">
                <a16:creationId xmlns:a16="http://schemas.microsoft.com/office/drawing/2014/main" id="{690AC267-3914-454A-8F68-4D08568C5AA2}"/>
              </a:ext>
            </a:extLst>
          </p:cNvPr>
          <p:cNvSpPr txBox="1"/>
          <p:nvPr/>
        </p:nvSpPr>
        <p:spPr>
          <a:xfrm>
            <a:off x="1407042" y="2150015"/>
            <a:ext cx="9377916" cy="2246769"/>
          </a:xfrm>
          <a:prstGeom prst="rect">
            <a:avLst/>
          </a:prstGeom>
          <a:noFill/>
        </p:spPr>
        <p:txBody>
          <a:bodyPr wrap="square" rtlCol="0">
            <a:spAutoFit/>
          </a:bodyPr>
          <a:lstStyle/>
          <a:p>
            <a:pPr algn="ctr"/>
            <a:r>
              <a:rPr lang="en-US" sz="7000" dirty="0">
                <a:solidFill>
                  <a:schemeClr val="bg1">
                    <a:lumMod val="65000"/>
                  </a:schemeClr>
                </a:solidFill>
              </a:rPr>
              <a:t>SUPER STORE SALES ANALYSIS</a:t>
            </a:r>
          </a:p>
        </p:txBody>
      </p:sp>
      <p:sp>
        <p:nvSpPr>
          <p:cNvPr id="8" name="TextBox 7">
            <a:extLst>
              <a:ext uri="{FF2B5EF4-FFF2-40B4-BE49-F238E27FC236}">
                <a16:creationId xmlns:a16="http://schemas.microsoft.com/office/drawing/2014/main" id="{1ABF8B1C-A34D-46B1-C843-B5AE75E8DF09}"/>
              </a:ext>
            </a:extLst>
          </p:cNvPr>
          <p:cNvSpPr txBox="1"/>
          <p:nvPr/>
        </p:nvSpPr>
        <p:spPr>
          <a:xfrm>
            <a:off x="1407042" y="4642991"/>
            <a:ext cx="9377916" cy="477054"/>
          </a:xfrm>
          <a:prstGeom prst="rect">
            <a:avLst/>
          </a:prstGeom>
          <a:noFill/>
        </p:spPr>
        <p:txBody>
          <a:bodyPr wrap="square" rtlCol="0">
            <a:spAutoFit/>
          </a:bodyPr>
          <a:lstStyle/>
          <a:p>
            <a:pPr algn="ctr"/>
            <a:r>
              <a:rPr lang="en-US" sz="2500" dirty="0">
                <a:solidFill>
                  <a:schemeClr val="bg1">
                    <a:lumMod val="65000"/>
                  </a:schemeClr>
                </a:solidFill>
              </a:rPr>
              <a:t>BY SARATHKUMAR N S - DA&amp;DS – APR25</a:t>
            </a:r>
          </a:p>
        </p:txBody>
      </p:sp>
      <p:sp>
        <p:nvSpPr>
          <p:cNvPr id="3" name="TextBox 2">
            <a:extLst>
              <a:ext uri="{FF2B5EF4-FFF2-40B4-BE49-F238E27FC236}">
                <a16:creationId xmlns:a16="http://schemas.microsoft.com/office/drawing/2014/main" id="{255800C2-9E0C-726E-1D05-0258CA714DFC}"/>
              </a:ext>
            </a:extLst>
          </p:cNvPr>
          <p:cNvSpPr txBox="1"/>
          <p:nvPr/>
        </p:nvSpPr>
        <p:spPr>
          <a:xfrm>
            <a:off x="311888" y="2265431"/>
            <a:ext cx="11568223" cy="2015936"/>
          </a:xfrm>
          <a:prstGeom prst="rect">
            <a:avLst/>
          </a:prstGeom>
          <a:noFill/>
        </p:spPr>
        <p:txBody>
          <a:bodyPr wrap="square" rtlCol="0">
            <a:spAutoFit/>
          </a:bodyPr>
          <a:lstStyle/>
          <a:p>
            <a:pPr algn="ctr"/>
            <a:r>
              <a:rPr lang="en-US" sz="12500" dirty="0">
                <a:noFill/>
              </a:rPr>
              <a:t>INTRODUCTION</a:t>
            </a:r>
          </a:p>
        </p:txBody>
      </p:sp>
    </p:spTree>
    <p:extLst>
      <p:ext uri="{BB962C8B-B14F-4D97-AF65-F5344CB8AC3E}">
        <p14:creationId xmlns:p14="http://schemas.microsoft.com/office/powerpoint/2010/main" val="66195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0069B16-6C14-AD9E-072B-60867BE5989A}"/>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194001E-BAF0-721A-3564-FE272FA2A162}"/>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052874" y="-867760"/>
            <a:ext cx="14585823" cy="7891703"/>
          </a:xfrm>
          <a:prstGeom prst="rect">
            <a:avLst/>
          </a:prstGeom>
        </p:spPr>
      </p:pic>
      <p:pic>
        <p:nvPicPr>
          <p:cNvPr id="7" name="Picture 6">
            <a:extLst>
              <a:ext uri="{FF2B5EF4-FFF2-40B4-BE49-F238E27FC236}">
                <a16:creationId xmlns:a16="http://schemas.microsoft.com/office/drawing/2014/main" id="{F5376FDB-2C01-4C5C-9484-7685CCD21D3D}"/>
              </a:ext>
            </a:extLst>
          </p:cNvPr>
          <p:cNvPicPr>
            <a:picLocks noChangeAspect="1"/>
          </p:cNvPicPr>
          <p:nvPr/>
        </p:nvPicPr>
        <p:blipFill>
          <a:blip r:embed="rId3">
            <a:alphaModFix amt="0"/>
            <a:extLst>
              <a:ext uri="{28A0092B-C50C-407E-A947-70E740481C1C}">
                <a14:useLocalDpi xmlns:a14="http://schemas.microsoft.com/office/drawing/2010/main" val="0"/>
              </a:ext>
            </a:extLst>
          </a:blip>
          <a:srcRect r="22466" b="40648"/>
          <a:stretch/>
        </p:blipFill>
        <p:spPr>
          <a:xfrm>
            <a:off x="-1" y="0"/>
            <a:ext cx="12192001" cy="6858000"/>
          </a:xfrm>
          <a:prstGeom prst="rect">
            <a:avLst/>
          </a:prstGeom>
        </p:spPr>
      </p:pic>
      <p:sp>
        <p:nvSpPr>
          <p:cNvPr id="15" name="TextBox 14">
            <a:extLst>
              <a:ext uri="{FF2B5EF4-FFF2-40B4-BE49-F238E27FC236}">
                <a16:creationId xmlns:a16="http://schemas.microsoft.com/office/drawing/2014/main" id="{275348C6-0BFD-E1DE-4541-BB61B75F9C26}"/>
              </a:ext>
            </a:extLst>
          </p:cNvPr>
          <p:cNvSpPr txBox="1"/>
          <p:nvPr/>
        </p:nvSpPr>
        <p:spPr>
          <a:xfrm>
            <a:off x="-13162742"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pic>
        <p:nvPicPr>
          <p:cNvPr id="9" name="Picture 8">
            <a:extLst>
              <a:ext uri="{FF2B5EF4-FFF2-40B4-BE49-F238E27FC236}">
                <a16:creationId xmlns:a16="http://schemas.microsoft.com/office/drawing/2014/main" id="{50570F3D-3285-1D60-1702-B2704F436C73}"/>
              </a:ext>
            </a:extLst>
          </p:cNvPr>
          <p:cNvPicPr>
            <a:picLocks noChangeAspect="1"/>
          </p:cNvPicPr>
          <p:nvPr/>
        </p:nvPicPr>
        <p:blipFill>
          <a:blip r:embed="rId4">
            <a:extLst>
              <a:ext uri="{28A0092B-C50C-407E-A947-70E740481C1C}">
                <a14:useLocalDpi xmlns:a14="http://schemas.microsoft.com/office/drawing/2010/main" val="0"/>
              </a:ext>
            </a:extLst>
          </a:blip>
          <a:srcRect l="6405" t="33103" r="66125" b="13761"/>
          <a:stretch/>
        </p:blipFill>
        <p:spPr>
          <a:xfrm>
            <a:off x="-12401550" y="1624468"/>
            <a:ext cx="5353050" cy="4357231"/>
          </a:xfrm>
          <a:prstGeom prst="rect">
            <a:avLst/>
          </a:prstGeom>
        </p:spPr>
      </p:pic>
      <p:sp>
        <p:nvSpPr>
          <p:cNvPr id="11" name="Rectangle 10">
            <a:extLst>
              <a:ext uri="{FF2B5EF4-FFF2-40B4-BE49-F238E27FC236}">
                <a16:creationId xmlns:a16="http://schemas.microsoft.com/office/drawing/2014/main" id="{359AF59B-90B8-96E6-BD52-5EA7B8EE24FF}"/>
              </a:ext>
            </a:extLst>
          </p:cNvPr>
          <p:cNvSpPr/>
          <p:nvPr/>
        </p:nvSpPr>
        <p:spPr>
          <a:xfrm>
            <a:off x="-12453577" y="5463826"/>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4ACEDD-5583-C5C9-9A1D-B7D09FB5C45B}"/>
              </a:ext>
            </a:extLst>
          </p:cNvPr>
          <p:cNvSpPr/>
          <p:nvPr/>
        </p:nvSpPr>
        <p:spPr>
          <a:xfrm>
            <a:off x="-12458700" y="2015775"/>
            <a:ext cx="5353049" cy="346426"/>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212CE58-980D-7AC1-2A79-94675963790E}"/>
              </a:ext>
            </a:extLst>
          </p:cNvPr>
          <p:cNvCxnSpPr>
            <a:cxnSpLocks/>
          </p:cNvCxnSpPr>
          <p:nvPr/>
        </p:nvCxnSpPr>
        <p:spPr>
          <a:xfrm flipH="1">
            <a:off x="-7072673" y="1634296"/>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9E4873D-94CD-85C8-0BDA-68BFD057AD44}"/>
              </a:ext>
            </a:extLst>
          </p:cNvPr>
          <p:cNvCxnSpPr>
            <a:cxnSpLocks/>
          </p:cNvCxnSpPr>
          <p:nvPr/>
        </p:nvCxnSpPr>
        <p:spPr>
          <a:xfrm flipH="1">
            <a:off x="-7086600" y="5043031"/>
            <a:ext cx="892040" cy="38099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aphicFrame>
        <p:nvGraphicFramePr>
          <p:cNvPr id="2" name="Chart 1">
            <a:extLst>
              <a:ext uri="{FF2B5EF4-FFF2-40B4-BE49-F238E27FC236}">
                <a16:creationId xmlns:a16="http://schemas.microsoft.com/office/drawing/2014/main" id="{89320300-BA17-A55F-B6CD-5EE837F3B1BF}"/>
              </a:ext>
            </a:extLst>
          </p:cNvPr>
          <p:cNvGraphicFramePr>
            <a:graphicFrameLocks/>
          </p:cNvGraphicFramePr>
          <p:nvPr>
            <p:extLst>
              <p:ext uri="{D42A27DB-BD31-4B8C-83A1-F6EECF244321}">
                <p14:modId xmlns:p14="http://schemas.microsoft.com/office/powerpoint/2010/main" val="3043456360"/>
              </p:ext>
            </p:extLst>
          </p:nvPr>
        </p:nvGraphicFramePr>
        <p:xfrm>
          <a:off x="1000721" y="1199858"/>
          <a:ext cx="10162579" cy="5334292"/>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04B68CB4-5F3A-F962-7F00-3CDA9A619562}"/>
              </a:ext>
            </a:extLst>
          </p:cNvPr>
          <p:cNvSpPr txBox="1"/>
          <p:nvPr/>
        </p:nvSpPr>
        <p:spPr>
          <a:xfrm>
            <a:off x="2496358"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graphicFrame>
        <p:nvGraphicFramePr>
          <p:cNvPr id="13" name="Chart 12">
            <a:extLst>
              <a:ext uri="{FF2B5EF4-FFF2-40B4-BE49-F238E27FC236}">
                <a16:creationId xmlns:a16="http://schemas.microsoft.com/office/drawing/2014/main" id="{449A095F-8F0A-F450-0546-97CE329F0881}"/>
              </a:ext>
            </a:extLst>
          </p:cNvPr>
          <p:cNvGraphicFramePr>
            <a:graphicFrameLocks/>
          </p:cNvGraphicFramePr>
          <p:nvPr>
            <p:extLst>
              <p:ext uri="{D42A27DB-BD31-4B8C-83A1-F6EECF244321}">
                <p14:modId xmlns:p14="http://schemas.microsoft.com/office/powerpoint/2010/main" val="4125167942"/>
              </p:ext>
            </p:extLst>
          </p:nvPr>
        </p:nvGraphicFramePr>
        <p:xfrm>
          <a:off x="18853739" y="1095194"/>
          <a:ext cx="9670462" cy="5000806"/>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5E52FD8F-ADF1-5134-A9FA-BFDF22F6EB2B}"/>
              </a:ext>
            </a:extLst>
          </p:cNvPr>
          <p:cNvSpPr txBox="1"/>
          <p:nvPr/>
        </p:nvSpPr>
        <p:spPr>
          <a:xfrm>
            <a:off x="20390658" y="4061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SHIP MODE</a:t>
            </a:r>
          </a:p>
        </p:txBody>
      </p:sp>
      <p:graphicFrame>
        <p:nvGraphicFramePr>
          <p:cNvPr id="17" name="Chart 16">
            <a:extLst>
              <a:ext uri="{FF2B5EF4-FFF2-40B4-BE49-F238E27FC236}">
                <a16:creationId xmlns:a16="http://schemas.microsoft.com/office/drawing/2014/main" id="{38A62C97-1A0E-50E3-B200-696A8F642618}"/>
              </a:ext>
            </a:extLst>
          </p:cNvPr>
          <p:cNvGraphicFramePr>
            <a:graphicFrameLocks/>
          </p:cNvGraphicFramePr>
          <p:nvPr>
            <p:extLst>
              <p:ext uri="{D42A27DB-BD31-4B8C-83A1-F6EECF244321}">
                <p14:modId xmlns:p14="http://schemas.microsoft.com/office/powerpoint/2010/main" val="436920844"/>
              </p:ext>
            </p:extLst>
          </p:nvPr>
        </p:nvGraphicFramePr>
        <p:xfrm>
          <a:off x="-30371461" y="1247594"/>
          <a:ext cx="9670462" cy="5000806"/>
        </p:xfrm>
        <a:graphic>
          <a:graphicData uri="http://schemas.openxmlformats.org/drawingml/2006/chart">
            <c:chart xmlns:c="http://schemas.openxmlformats.org/drawingml/2006/chart" xmlns:r="http://schemas.openxmlformats.org/officeDocument/2006/relationships" r:id="rId7"/>
          </a:graphicData>
        </a:graphic>
      </p:graphicFrame>
      <p:sp>
        <p:nvSpPr>
          <p:cNvPr id="18" name="TextBox 17">
            <a:extLst>
              <a:ext uri="{FF2B5EF4-FFF2-40B4-BE49-F238E27FC236}">
                <a16:creationId xmlns:a16="http://schemas.microsoft.com/office/drawing/2014/main" id="{EFA64739-EF2E-4D89-4F7A-16BF2C547880}"/>
              </a:ext>
            </a:extLst>
          </p:cNvPr>
          <p:cNvSpPr txBox="1"/>
          <p:nvPr/>
        </p:nvSpPr>
        <p:spPr>
          <a:xfrm>
            <a:off x="-28834542" y="5585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SHIP MODE</a:t>
            </a:r>
          </a:p>
        </p:txBody>
      </p:sp>
    </p:spTree>
    <p:extLst>
      <p:ext uri="{BB962C8B-B14F-4D97-AF65-F5344CB8AC3E}">
        <p14:creationId xmlns:p14="http://schemas.microsoft.com/office/powerpoint/2010/main" val="824049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74A9EDE-1D3C-0CA1-C2AB-AEEDA1EF7F07}"/>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3FDC681-3802-5751-8EC9-56153AFAD61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938485" y="-293028"/>
            <a:ext cx="14585823" cy="7891703"/>
          </a:xfrm>
          <a:prstGeom prst="rect">
            <a:avLst/>
          </a:prstGeom>
        </p:spPr>
      </p:pic>
      <p:pic>
        <p:nvPicPr>
          <p:cNvPr id="7" name="Picture 6">
            <a:extLst>
              <a:ext uri="{FF2B5EF4-FFF2-40B4-BE49-F238E27FC236}">
                <a16:creationId xmlns:a16="http://schemas.microsoft.com/office/drawing/2014/main" id="{9760A33E-6362-255A-CAED-77284DE783B7}"/>
              </a:ext>
            </a:extLst>
          </p:cNvPr>
          <p:cNvPicPr>
            <a:picLocks noChangeAspect="1"/>
          </p:cNvPicPr>
          <p:nvPr/>
        </p:nvPicPr>
        <p:blipFill>
          <a:blip r:embed="rId3">
            <a:alphaModFix amt="0"/>
            <a:extLst>
              <a:ext uri="{28A0092B-C50C-407E-A947-70E740481C1C}">
                <a14:useLocalDpi xmlns:a14="http://schemas.microsoft.com/office/drawing/2010/main" val="0"/>
              </a:ext>
            </a:extLst>
          </a:blip>
          <a:srcRect r="22466" b="40648"/>
          <a:stretch/>
        </p:blipFill>
        <p:spPr>
          <a:xfrm>
            <a:off x="350461" y="0"/>
            <a:ext cx="11491078" cy="6858000"/>
          </a:xfrm>
          <a:prstGeom prst="rect">
            <a:avLst/>
          </a:prstGeom>
        </p:spPr>
      </p:pic>
      <p:sp>
        <p:nvSpPr>
          <p:cNvPr id="19" name="TextBox 18">
            <a:extLst>
              <a:ext uri="{FF2B5EF4-FFF2-40B4-BE49-F238E27FC236}">
                <a16:creationId xmlns:a16="http://schemas.microsoft.com/office/drawing/2014/main" id="{06D6B1C8-1577-0EF7-7416-23E1D2BC67C6}"/>
              </a:ext>
            </a:extLst>
          </p:cNvPr>
          <p:cNvSpPr txBox="1"/>
          <p:nvPr/>
        </p:nvSpPr>
        <p:spPr>
          <a:xfrm>
            <a:off x="3182159" y="99819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20" name="Picture 19">
            <a:extLst>
              <a:ext uri="{FF2B5EF4-FFF2-40B4-BE49-F238E27FC236}">
                <a16:creationId xmlns:a16="http://schemas.microsoft.com/office/drawing/2014/main" id="{0E15A1B9-A277-B223-F60B-83FD7EA17527}"/>
              </a:ext>
            </a:extLst>
          </p:cNvPr>
          <p:cNvPicPr>
            <a:picLocks noChangeAspect="1"/>
          </p:cNvPicPr>
          <p:nvPr/>
        </p:nvPicPr>
        <p:blipFill>
          <a:blip r:embed="rId4">
            <a:extLst>
              <a:ext uri="{28A0092B-C50C-407E-A947-70E740481C1C}">
                <a14:useLocalDpi xmlns:a14="http://schemas.microsoft.com/office/drawing/2010/main" val="0"/>
              </a:ext>
            </a:extLst>
          </a:blip>
          <a:srcRect l="6233" t="31999" r="65955" b="9953"/>
          <a:stretch/>
        </p:blipFill>
        <p:spPr>
          <a:xfrm>
            <a:off x="798262" y="11196535"/>
            <a:ext cx="3390900" cy="3978941"/>
          </a:xfrm>
          <a:prstGeom prst="rect">
            <a:avLst/>
          </a:prstGeom>
        </p:spPr>
      </p:pic>
      <p:pic>
        <p:nvPicPr>
          <p:cNvPr id="28" name="Picture 27">
            <a:extLst>
              <a:ext uri="{FF2B5EF4-FFF2-40B4-BE49-F238E27FC236}">
                <a16:creationId xmlns:a16="http://schemas.microsoft.com/office/drawing/2014/main" id="{8FFE5FE0-5872-6058-C8FE-2E1C53C40641}"/>
              </a:ext>
            </a:extLst>
          </p:cNvPr>
          <p:cNvPicPr>
            <a:picLocks noChangeAspect="1"/>
          </p:cNvPicPr>
          <p:nvPr/>
        </p:nvPicPr>
        <p:blipFill>
          <a:blip r:embed="rId5">
            <a:extLst>
              <a:ext uri="{28A0092B-C50C-407E-A947-70E740481C1C}">
                <a14:useLocalDpi xmlns:a14="http://schemas.microsoft.com/office/drawing/2010/main" val="0"/>
              </a:ext>
            </a:extLst>
          </a:blip>
          <a:srcRect l="5766" t="27433" r="64718" b="10601"/>
          <a:stretch/>
        </p:blipFill>
        <p:spPr>
          <a:xfrm>
            <a:off x="4555124" y="11062238"/>
            <a:ext cx="3598606" cy="4247537"/>
          </a:xfrm>
          <a:prstGeom prst="rect">
            <a:avLst/>
          </a:prstGeom>
        </p:spPr>
      </p:pic>
      <p:pic>
        <p:nvPicPr>
          <p:cNvPr id="29" name="Picture 28">
            <a:extLst>
              <a:ext uri="{FF2B5EF4-FFF2-40B4-BE49-F238E27FC236}">
                <a16:creationId xmlns:a16="http://schemas.microsoft.com/office/drawing/2014/main" id="{FF3EAA88-51F2-CB69-AA0C-07ED051F5018}"/>
              </a:ext>
            </a:extLst>
          </p:cNvPr>
          <p:cNvPicPr>
            <a:picLocks noChangeAspect="1"/>
          </p:cNvPicPr>
          <p:nvPr/>
        </p:nvPicPr>
        <p:blipFill>
          <a:blip r:embed="rId6">
            <a:extLst>
              <a:ext uri="{28A0092B-C50C-407E-A947-70E740481C1C}">
                <a14:useLocalDpi xmlns:a14="http://schemas.microsoft.com/office/drawing/2010/main" val="0"/>
              </a:ext>
            </a:extLst>
          </a:blip>
          <a:srcRect l="6896" t="30678" r="66520" b="33176"/>
          <a:stretch/>
        </p:blipFill>
        <p:spPr>
          <a:xfrm>
            <a:off x="8519692" y="11724352"/>
            <a:ext cx="3241089" cy="2477729"/>
          </a:xfrm>
          <a:prstGeom prst="rect">
            <a:avLst/>
          </a:prstGeom>
        </p:spPr>
      </p:pic>
      <p:sp>
        <p:nvSpPr>
          <p:cNvPr id="30" name="Rectangle 29">
            <a:extLst>
              <a:ext uri="{FF2B5EF4-FFF2-40B4-BE49-F238E27FC236}">
                <a16:creationId xmlns:a16="http://schemas.microsoft.com/office/drawing/2014/main" id="{8AF2CAD7-BBBB-9A28-0CD2-4D27E2C2FCA8}"/>
              </a:ext>
            </a:extLst>
          </p:cNvPr>
          <p:cNvSpPr/>
          <p:nvPr/>
        </p:nvSpPr>
        <p:spPr>
          <a:xfrm>
            <a:off x="794338" y="1165001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7C1A029-4123-E8EC-4245-855C7CE09615}"/>
              </a:ext>
            </a:extLst>
          </p:cNvPr>
          <p:cNvSpPr/>
          <p:nvPr/>
        </p:nvSpPr>
        <p:spPr>
          <a:xfrm>
            <a:off x="8519692" y="13744991"/>
            <a:ext cx="3321846" cy="21230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C728AF5-B645-A311-0A49-0C34154E85EF}"/>
              </a:ext>
            </a:extLst>
          </p:cNvPr>
          <p:cNvCxnSpPr>
            <a:cxnSpLocks/>
          </p:cNvCxnSpPr>
          <p:nvPr/>
        </p:nvCxnSpPr>
        <p:spPr>
          <a:xfrm flipV="1">
            <a:off x="9341391" y="14168281"/>
            <a:ext cx="321083" cy="61564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409C2EE-D4F6-992E-8AF4-019004BEB27D}"/>
              </a:ext>
            </a:extLst>
          </p:cNvPr>
          <p:cNvCxnSpPr>
            <a:cxnSpLocks/>
          </p:cNvCxnSpPr>
          <p:nvPr/>
        </p:nvCxnSpPr>
        <p:spPr>
          <a:xfrm flipH="1">
            <a:off x="2053048" y="10695087"/>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aphicFrame>
        <p:nvGraphicFramePr>
          <p:cNvPr id="4" name="Chart 3">
            <a:extLst>
              <a:ext uri="{FF2B5EF4-FFF2-40B4-BE49-F238E27FC236}">
                <a16:creationId xmlns:a16="http://schemas.microsoft.com/office/drawing/2014/main" id="{8D2F6632-E773-C24B-464E-F8CBEAA56271}"/>
              </a:ext>
            </a:extLst>
          </p:cNvPr>
          <p:cNvGraphicFramePr>
            <a:graphicFrameLocks/>
          </p:cNvGraphicFramePr>
          <p:nvPr>
            <p:extLst>
              <p:ext uri="{D42A27DB-BD31-4B8C-83A1-F6EECF244321}">
                <p14:modId xmlns:p14="http://schemas.microsoft.com/office/powerpoint/2010/main" val="949173368"/>
              </p:ext>
            </p:extLst>
          </p:nvPr>
        </p:nvGraphicFramePr>
        <p:xfrm>
          <a:off x="1175339" y="1095194"/>
          <a:ext cx="9670462" cy="500080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Chart 4">
            <a:extLst>
              <a:ext uri="{FF2B5EF4-FFF2-40B4-BE49-F238E27FC236}">
                <a16:creationId xmlns:a16="http://schemas.microsoft.com/office/drawing/2014/main" id="{7EB0FDCF-3F20-4900-FD01-7062B3C7E18C}"/>
              </a:ext>
            </a:extLst>
          </p:cNvPr>
          <p:cNvGraphicFramePr>
            <a:graphicFrameLocks/>
          </p:cNvGraphicFramePr>
          <p:nvPr>
            <p:extLst>
              <p:ext uri="{D42A27DB-BD31-4B8C-83A1-F6EECF244321}">
                <p14:modId xmlns:p14="http://schemas.microsoft.com/office/powerpoint/2010/main" val="1058024956"/>
              </p:ext>
            </p:extLst>
          </p:nvPr>
        </p:nvGraphicFramePr>
        <p:xfrm>
          <a:off x="-15458479" y="1199858"/>
          <a:ext cx="10162579" cy="5334292"/>
        </p:xfrm>
        <a:graphic>
          <a:graphicData uri="http://schemas.openxmlformats.org/drawingml/2006/chart">
            <c:chart xmlns:c="http://schemas.openxmlformats.org/drawingml/2006/chart" xmlns:r="http://schemas.openxmlformats.org/officeDocument/2006/relationships" r:id="rId8"/>
          </a:graphicData>
        </a:graphic>
      </p:graphicFrame>
      <p:sp>
        <p:nvSpPr>
          <p:cNvPr id="6" name="TextBox 5">
            <a:extLst>
              <a:ext uri="{FF2B5EF4-FFF2-40B4-BE49-F238E27FC236}">
                <a16:creationId xmlns:a16="http://schemas.microsoft.com/office/drawing/2014/main" id="{8301208C-3B02-C099-A6AA-DA3F681548E9}"/>
              </a:ext>
            </a:extLst>
          </p:cNvPr>
          <p:cNvSpPr txBox="1"/>
          <p:nvPr/>
        </p:nvSpPr>
        <p:spPr>
          <a:xfrm>
            <a:off x="-13962842" y="5712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SUB-CATEGORY</a:t>
            </a:r>
          </a:p>
        </p:txBody>
      </p:sp>
      <p:sp>
        <p:nvSpPr>
          <p:cNvPr id="8" name="TextBox 7">
            <a:extLst>
              <a:ext uri="{FF2B5EF4-FFF2-40B4-BE49-F238E27FC236}">
                <a16:creationId xmlns:a16="http://schemas.microsoft.com/office/drawing/2014/main" id="{7F36C063-8FD8-3F3C-CB75-5F559BCF6B8D}"/>
              </a:ext>
            </a:extLst>
          </p:cNvPr>
          <p:cNvSpPr txBox="1"/>
          <p:nvPr/>
        </p:nvSpPr>
        <p:spPr>
          <a:xfrm>
            <a:off x="2712258" y="406107"/>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SHIP MODE</a:t>
            </a:r>
          </a:p>
        </p:txBody>
      </p:sp>
    </p:spTree>
    <p:extLst>
      <p:ext uri="{BB962C8B-B14F-4D97-AF65-F5344CB8AC3E}">
        <p14:creationId xmlns:p14="http://schemas.microsoft.com/office/powerpoint/2010/main" val="3893810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A1A812D-65CA-FA9B-BC94-24743E770020}"/>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6FA6C940-50F0-7308-4B89-ED7516FA396E}"/>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419099" y="-266700"/>
            <a:ext cx="12992100" cy="7467600"/>
          </a:xfrm>
          <a:prstGeom prst="rect">
            <a:avLst/>
          </a:prstGeom>
        </p:spPr>
      </p:pic>
      <p:sp>
        <p:nvSpPr>
          <p:cNvPr id="21" name="TextBox 20">
            <a:extLst>
              <a:ext uri="{FF2B5EF4-FFF2-40B4-BE49-F238E27FC236}">
                <a16:creationId xmlns:a16="http://schemas.microsoft.com/office/drawing/2014/main" id="{6EE77E5F-F234-7F61-8ED4-C6D8B926C400}"/>
              </a:ext>
            </a:extLst>
          </p:cNvPr>
          <p:cNvSpPr txBox="1"/>
          <p:nvPr/>
        </p:nvSpPr>
        <p:spPr>
          <a:xfrm>
            <a:off x="3182159" y="495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4" name="Picture 3">
            <a:extLst>
              <a:ext uri="{FF2B5EF4-FFF2-40B4-BE49-F238E27FC236}">
                <a16:creationId xmlns:a16="http://schemas.microsoft.com/office/drawing/2014/main" id="{B4D4978E-31C4-9CC3-A949-59666466A1C5}"/>
              </a:ext>
            </a:extLst>
          </p:cNvPr>
          <p:cNvPicPr>
            <a:picLocks noChangeAspect="1"/>
          </p:cNvPicPr>
          <p:nvPr/>
        </p:nvPicPr>
        <p:blipFill>
          <a:blip r:embed="rId3">
            <a:extLst>
              <a:ext uri="{28A0092B-C50C-407E-A947-70E740481C1C}">
                <a14:useLocalDpi xmlns:a14="http://schemas.microsoft.com/office/drawing/2010/main" val="0"/>
              </a:ext>
            </a:extLst>
          </a:blip>
          <a:srcRect l="6233" t="31999" r="65955" b="9953"/>
          <a:stretch/>
        </p:blipFill>
        <p:spPr>
          <a:xfrm>
            <a:off x="798262" y="1709635"/>
            <a:ext cx="3390900" cy="3978941"/>
          </a:xfrm>
          <a:prstGeom prst="rect">
            <a:avLst/>
          </a:prstGeom>
        </p:spPr>
      </p:pic>
      <p:pic>
        <p:nvPicPr>
          <p:cNvPr id="13" name="Picture 12">
            <a:extLst>
              <a:ext uri="{FF2B5EF4-FFF2-40B4-BE49-F238E27FC236}">
                <a16:creationId xmlns:a16="http://schemas.microsoft.com/office/drawing/2014/main" id="{2975E640-773C-1E1F-D150-20B0CD3586E9}"/>
              </a:ext>
            </a:extLst>
          </p:cNvPr>
          <p:cNvPicPr>
            <a:picLocks noChangeAspect="1"/>
          </p:cNvPicPr>
          <p:nvPr/>
        </p:nvPicPr>
        <p:blipFill>
          <a:blip r:embed="rId4">
            <a:extLst>
              <a:ext uri="{28A0092B-C50C-407E-A947-70E740481C1C}">
                <a14:useLocalDpi xmlns:a14="http://schemas.microsoft.com/office/drawing/2010/main" val="0"/>
              </a:ext>
            </a:extLst>
          </a:blip>
          <a:srcRect l="5766" t="27433" r="64718" b="10601"/>
          <a:stretch/>
        </p:blipFill>
        <p:spPr>
          <a:xfrm>
            <a:off x="4555124" y="1575338"/>
            <a:ext cx="3598606" cy="4247537"/>
          </a:xfrm>
          <a:prstGeom prst="rect">
            <a:avLst/>
          </a:prstGeom>
        </p:spPr>
      </p:pic>
      <p:pic>
        <p:nvPicPr>
          <p:cNvPr id="19" name="Picture 18">
            <a:extLst>
              <a:ext uri="{FF2B5EF4-FFF2-40B4-BE49-F238E27FC236}">
                <a16:creationId xmlns:a16="http://schemas.microsoft.com/office/drawing/2014/main" id="{86D80380-7632-F96F-497F-37B23C437F57}"/>
              </a:ext>
            </a:extLst>
          </p:cNvPr>
          <p:cNvPicPr>
            <a:picLocks noChangeAspect="1"/>
          </p:cNvPicPr>
          <p:nvPr/>
        </p:nvPicPr>
        <p:blipFill>
          <a:blip r:embed="rId5">
            <a:extLst>
              <a:ext uri="{28A0092B-C50C-407E-A947-70E740481C1C}">
                <a14:useLocalDpi xmlns:a14="http://schemas.microsoft.com/office/drawing/2010/main" val="0"/>
              </a:ext>
            </a:extLst>
          </a:blip>
          <a:srcRect l="6896" t="30678" r="66520" b="33176"/>
          <a:stretch/>
        </p:blipFill>
        <p:spPr>
          <a:xfrm>
            <a:off x="8519692" y="2237452"/>
            <a:ext cx="3241089" cy="2477729"/>
          </a:xfrm>
          <a:prstGeom prst="rect">
            <a:avLst/>
          </a:prstGeom>
        </p:spPr>
      </p:pic>
      <p:sp>
        <p:nvSpPr>
          <p:cNvPr id="20" name="Rectangle 19">
            <a:extLst>
              <a:ext uri="{FF2B5EF4-FFF2-40B4-BE49-F238E27FC236}">
                <a16:creationId xmlns:a16="http://schemas.microsoft.com/office/drawing/2014/main" id="{9333D239-2A78-B0AA-F37C-FECE2BDEE0DF}"/>
              </a:ext>
            </a:extLst>
          </p:cNvPr>
          <p:cNvSpPr/>
          <p:nvPr/>
        </p:nvSpPr>
        <p:spPr>
          <a:xfrm>
            <a:off x="768938" y="215041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1B36BE-07D3-C76F-2DE3-21068DA94093}"/>
              </a:ext>
            </a:extLst>
          </p:cNvPr>
          <p:cNvSpPr/>
          <p:nvPr/>
        </p:nvSpPr>
        <p:spPr>
          <a:xfrm>
            <a:off x="8519692" y="4258091"/>
            <a:ext cx="3321846" cy="21230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A51FCAB-FFAD-BDD2-BE13-C2497F6BE618}"/>
              </a:ext>
            </a:extLst>
          </p:cNvPr>
          <p:cNvCxnSpPr>
            <a:cxnSpLocks/>
          </p:cNvCxnSpPr>
          <p:nvPr/>
        </p:nvCxnSpPr>
        <p:spPr>
          <a:xfrm flipV="1">
            <a:off x="9285220" y="4588744"/>
            <a:ext cx="321083" cy="61564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FB32BFF-06FC-8F45-188F-47A38308146F}"/>
              </a:ext>
            </a:extLst>
          </p:cNvPr>
          <p:cNvCxnSpPr>
            <a:cxnSpLocks/>
          </p:cNvCxnSpPr>
          <p:nvPr/>
        </p:nvCxnSpPr>
        <p:spPr>
          <a:xfrm flipH="1">
            <a:off x="2053048" y="1182787"/>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aphicFrame>
        <p:nvGraphicFramePr>
          <p:cNvPr id="8" name="Chart 7">
            <a:extLst>
              <a:ext uri="{FF2B5EF4-FFF2-40B4-BE49-F238E27FC236}">
                <a16:creationId xmlns:a16="http://schemas.microsoft.com/office/drawing/2014/main" id="{ECB9100C-1754-DF36-9A0A-8492F0E83D22}"/>
              </a:ext>
            </a:extLst>
          </p:cNvPr>
          <p:cNvGraphicFramePr>
            <a:graphicFrameLocks/>
          </p:cNvGraphicFramePr>
          <p:nvPr>
            <p:extLst>
              <p:ext uri="{D42A27DB-BD31-4B8C-83A1-F6EECF244321}">
                <p14:modId xmlns:p14="http://schemas.microsoft.com/office/powerpoint/2010/main" val="602651555"/>
              </p:ext>
            </p:extLst>
          </p:nvPr>
        </p:nvGraphicFramePr>
        <p:xfrm>
          <a:off x="1175339" y="-7236006"/>
          <a:ext cx="9670462" cy="5000806"/>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395A3CF7-CEB4-624E-A84B-E88C0A6D3894}"/>
              </a:ext>
            </a:extLst>
          </p:cNvPr>
          <p:cNvSpPr txBox="1"/>
          <p:nvPr/>
        </p:nvSpPr>
        <p:spPr>
          <a:xfrm>
            <a:off x="2712258" y="-7925093"/>
            <a:ext cx="6780991"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TOTAL SALES BY SHIP MODE</a:t>
            </a:r>
          </a:p>
        </p:txBody>
      </p:sp>
      <p:pic>
        <p:nvPicPr>
          <p:cNvPr id="5" name="Picture 4" descr="A screenshot of a computer&#10;&#10;AI-generated content may be incorrect.">
            <a:extLst>
              <a:ext uri="{FF2B5EF4-FFF2-40B4-BE49-F238E27FC236}">
                <a16:creationId xmlns:a16="http://schemas.microsoft.com/office/drawing/2014/main" id="{37EB12AA-474C-495C-12BB-6FA1CEBF50DD}"/>
              </a:ext>
            </a:extLst>
          </p:cNvPr>
          <p:cNvPicPr>
            <a:picLocks noChangeAspect="1"/>
          </p:cNvPicPr>
          <p:nvPr/>
        </p:nvPicPr>
        <p:blipFill>
          <a:blip r:embed="rId7">
            <a:extLst>
              <a:ext uri="{28A0092B-C50C-407E-A947-70E740481C1C}">
                <a14:useLocalDpi xmlns:a14="http://schemas.microsoft.com/office/drawing/2010/main" val="0"/>
              </a:ext>
            </a:extLst>
          </a:blip>
          <a:srcRect l="10613" t="41547" r="19076" b="29105"/>
          <a:stretch/>
        </p:blipFill>
        <p:spPr>
          <a:xfrm>
            <a:off x="6142526" y="11695913"/>
            <a:ext cx="5518468" cy="245833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C3C751F-AADE-A2A6-854F-B9B9BF8BD357}"/>
              </a:ext>
            </a:extLst>
          </p:cNvPr>
          <p:cNvPicPr>
            <a:picLocks noChangeAspect="1"/>
          </p:cNvPicPr>
          <p:nvPr/>
        </p:nvPicPr>
        <p:blipFill>
          <a:blip r:embed="rId8">
            <a:extLst>
              <a:ext uri="{28A0092B-C50C-407E-A947-70E740481C1C}">
                <a14:useLocalDpi xmlns:a14="http://schemas.microsoft.com/office/drawing/2010/main" val="0"/>
              </a:ext>
            </a:extLst>
          </a:blip>
          <a:srcRect l="9179" t="41249" r="23419" b="29403"/>
          <a:stretch/>
        </p:blipFill>
        <p:spPr>
          <a:xfrm>
            <a:off x="525341" y="11768584"/>
            <a:ext cx="5518468" cy="2215143"/>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A36156A-3FB8-4802-4CF5-AEADABC6A072}"/>
              </a:ext>
            </a:extLst>
          </p:cNvPr>
          <p:cNvPicPr>
            <a:picLocks noChangeAspect="1"/>
          </p:cNvPicPr>
          <p:nvPr/>
        </p:nvPicPr>
        <p:blipFill>
          <a:blip r:embed="rId9">
            <a:extLst>
              <a:ext uri="{28A0092B-C50C-407E-A947-70E740481C1C}">
                <a14:useLocalDpi xmlns:a14="http://schemas.microsoft.com/office/drawing/2010/main" val="0"/>
              </a:ext>
            </a:extLst>
          </a:blip>
          <a:srcRect l="10784" t="23473" r="43952" b="72039"/>
          <a:stretch/>
        </p:blipFill>
        <p:spPr>
          <a:xfrm>
            <a:off x="395966" y="14650346"/>
            <a:ext cx="5518468" cy="307689"/>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91735336-5FB8-F866-15DE-11B8BE815331}"/>
              </a:ext>
            </a:extLst>
          </p:cNvPr>
          <p:cNvPicPr>
            <a:picLocks noChangeAspect="1"/>
          </p:cNvPicPr>
          <p:nvPr/>
        </p:nvPicPr>
        <p:blipFill>
          <a:blip r:embed="rId10">
            <a:extLst>
              <a:ext uri="{28A0092B-C50C-407E-A947-70E740481C1C}">
                <a14:useLocalDpi xmlns:a14="http://schemas.microsoft.com/office/drawing/2010/main" val="0"/>
              </a:ext>
            </a:extLst>
          </a:blip>
          <a:srcRect l="15960" t="49602" r="13727" b="36256"/>
          <a:stretch/>
        </p:blipFill>
        <p:spPr>
          <a:xfrm>
            <a:off x="1334860" y="15245717"/>
            <a:ext cx="8572500" cy="969349"/>
          </a:xfrm>
          <a:prstGeom prst="rect">
            <a:avLst/>
          </a:prstGeom>
        </p:spPr>
      </p:pic>
      <p:pic>
        <p:nvPicPr>
          <p:cNvPr id="18" name="Picture 17">
            <a:extLst>
              <a:ext uri="{FF2B5EF4-FFF2-40B4-BE49-F238E27FC236}">
                <a16:creationId xmlns:a16="http://schemas.microsoft.com/office/drawing/2014/main" id="{21EC3EFA-4B4D-CF24-6F8B-1C3634F8A228}"/>
              </a:ext>
            </a:extLst>
          </p:cNvPr>
          <p:cNvPicPr>
            <a:picLocks noChangeAspect="1"/>
          </p:cNvPicPr>
          <p:nvPr/>
        </p:nvPicPr>
        <p:blipFill>
          <a:blip r:embed="rId11">
            <a:extLst>
              <a:ext uri="{28A0092B-C50C-407E-A947-70E740481C1C}">
                <a14:useLocalDpi xmlns:a14="http://schemas.microsoft.com/office/drawing/2010/main" val="0"/>
              </a:ext>
            </a:extLst>
          </a:blip>
          <a:srcRect l="11257" t="23329" r="40938" b="71141"/>
          <a:stretch/>
        </p:blipFill>
        <p:spPr>
          <a:xfrm>
            <a:off x="6029325" y="14540712"/>
            <a:ext cx="5828271" cy="379080"/>
          </a:xfrm>
          <a:prstGeom prst="rect">
            <a:avLst/>
          </a:prstGeom>
        </p:spPr>
      </p:pic>
      <p:cxnSp>
        <p:nvCxnSpPr>
          <p:cNvPr id="24" name="Straight Arrow Connector 23">
            <a:extLst>
              <a:ext uri="{FF2B5EF4-FFF2-40B4-BE49-F238E27FC236}">
                <a16:creationId xmlns:a16="http://schemas.microsoft.com/office/drawing/2014/main" id="{23F3A7F7-C0C9-DBD1-720B-D7F060FF6B56}"/>
              </a:ext>
            </a:extLst>
          </p:cNvPr>
          <p:cNvCxnSpPr>
            <a:cxnSpLocks/>
          </p:cNvCxnSpPr>
          <p:nvPr/>
        </p:nvCxnSpPr>
        <p:spPr>
          <a:xfrm flipH="1">
            <a:off x="9851570" y="14981058"/>
            <a:ext cx="482513" cy="61935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FD9A9C7-549B-E052-D74C-4C2EA7517D80}"/>
              </a:ext>
            </a:extLst>
          </p:cNvPr>
          <p:cNvCxnSpPr>
            <a:cxnSpLocks/>
          </p:cNvCxnSpPr>
          <p:nvPr/>
        </p:nvCxnSpPr>
        <p:spPr>
          <a:xfrm>
            <a:off x="3677763" y="15047579"/>
            <a:ext cx="1408587" cy="448164"/>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51C9300-DB04-D826-7833-2BBB88B2FFC0}"/>
              </a:ext>
            </a:extLst>
          </p:cNvPr>
          <p:cNvSpPr txBox="1"/>
          <p:nvPr/>
        </p:nvSpPr>
        <p:spPr>
          <a:xfrm>
            <a:off x="3232959" y="1078938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spTree>
    <p:extLst>
      <p:ext uri="{BB962C8B-B14F-4D97-AF65-F5344CB8AC3E}">
        <p14:creationId xmlns:p14="http://schemas.microsoft.com/office/powerpoint/2010/main" val="2846211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81BE8F3-7291-2AB3-B494-06288B6880B5}"/>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4C0037CE-8148-8A1E-7FBB-9C342015CC13}"/>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104900" y="-457201"/>
            <a:ext cx="14592300" cy="7925531"/>
          </a:xfrm>
          <a:prstGeom prst="rect">
            <a:avLst/>
          </a:prstGeom>
        </p:spPr>
      </p:pic>
      <p:sp>
        <p:nvSpPr>
          <p:cNvPr id="21" name="TextBox 20">
            <a:extLst>
              <a:ext uri="{FF2B5EF4-FFF2-40B4-BE49-F238E27FC236}">
                <a16:creationId xmlns:a16="http://schemas.microsoft.com/office/drawing/2014/main" id="{F756FD54-8C20-50F0-E1A7-EE285C47AAB4}"/>
              </a:ext>
            </a:extLst>
          </p:cNvPr>
          <p:cNvSpPr txBox="1"/>
          <p:nvPr/>
        </p:nvSpPr>
        <p:spPr>
          <a:xfrm>
            <a:off x="3182159" y="-7277393"/>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4" name="Picture 3">
            <a:extLst>
              <a:ext uri="{FF2B5EF4-FFF2-40B4-BE49-F238E27FC236}">
                <a16:creationId xmlns:a16="http://schemas.microsoft.com/office/drawing/2014/main" id="{20B2A704-A5C6-9FDA-126C-C0CCE92CB595}"/>
              </a:ext>
            </a:extLst>
          </p:cNvPr>
          <p:cNvPicPr>
            <a:picLocks noChangeAspect="1"/>
          </p:cNvPicPr>
          <p:nvPr/>
        </p:nvPicPr>
        <p:blipFill>
          <a:blip r:embed="rId3">
            <a:extLst>
              <a:ext uri="{28A0092B-C50C-407E-A947-70E740481C1C}">
                <a14:useLocalDpi xmlns:a14="http://schemas.microsoft.com/office/drawing/2010/main" val="0"/>
              </a:ext>
            </a:extLst>
          </a:blip>
          <a:srcRect l="6233" t="31999" r="65955" b="9953"/>
          <a:stretch/>
        </p:blipFill>
        <p:spPr>
          <a:xfrm>
            <a:off x="798262" y="-6062765"/>
            <a:ext cx="3390900" cy="3978941"/>
          </a:xfrm>
          <a:prstGeom prst="rect">
            <a:avLst/>
          </a:prstGeom>
        </p:spPr>
      </p:pic>
      <p:pic>
        <p:nvPicPr>
          <p:cNvPr id="13" name="Picture 12">
            <a:extLst>
              <a:ext uri="{FF2B5EF4-FFF2-40B4-BE49-F238E27FC236}">
                <a16:creationId xmlns:a16="http://schemas.microsoft.com/office/drawing/2014/main" id="{87E75D6C-F9C2-B981-92F4-9274A7FA23A8}"/>
              </a:ext>
            </a:extLst>
          </p:cNvPr>
          <p:cNvPicPr>
            <a:picLocks noChangeAspect="1"/>
          </p:cNvPicPr>
          <p:nvPr/>
        </p:nvPicPr>
        <p:blipFill>
          <a:blip r:embed="rId4">
            <a:extLst>
              <a:ext uri="{28A0092B-C50C-407E-A947-70E740481C1C}">
                <a14:useLocalDpi xmlns:a14="http://schemas.microsoft.com/office/drawing/2010/main" val="0"/>
              </a:ext>
            </a:extLst>
          </a:blip>
          <a:srcRect l="5766" t="27433" r="64718" b="10601"/>
          <a:stretch/>
        </p:blipFill>
        <p:spPr>
          <a:xfrm>
            <a:off x="4555124" y="-6197062"/>
            <a:ext cx="3598606" cy="4247537"/>
          </a:xfrm>
          <a:prstGeom prst="rect">
            <a:avLst/>
          </a:prstGeom>
        </p:spPr>
      </p:pic>
      <p:pic>
        <p:nvPicPr>
          <p:cNvPr id="19" name="Picture 18">
            <a:extLst>
              <a:ext uri="{FF2B5EF4-FFF2-40B4-BE49-F238E27FC236}">
                <a16:creationId xmlns:a16="http://schemas.microsoft.com/office/drawing/2014/main" id="{5DCECB60-F1CE-8DA7-A4EB-898C82A4420D}"/>
              </a:ext>
            </a:extLst>
          </p:cNvPr>
          <p:cNvPicPr>
            <a:picLocks noChangeAspect="1"/>
          </p:cNvPicPr>
          <p:nvPr/>
        </p:nvPicPr>
        <p:blipFill>
          <a:blip r:embed="rId5">
            <a:extLst>
              <a:ext uri="{28A0092B-C50C-407E-A947-70E740481C1C}">
                <a14:useLocalDpi xmlns:a14="http://schemas.microsoft.com/office/drawing/2010/main" val="0"/>
              </a:ext>
            </a:extLst>
          </a:blip>
          <a:srcRect l="6896" t="30678" r="66520" b="33176"/>
          <a:stretch/>
        </p:blipFill>
        <p:spPr>
          <a:xfrm>
            <a:off x="8519692" y="-5534948"/>
            <a:ext cx="3241089" cy="2477729"/>
          </a:xfrm>
          <a:prstGeom prst="rect">
            <a:avLst/>
          </a:prstGeom>
        </p:spPr>
      </p:pic>
      <p:sp>
        <p:nvSpPr>
          <p:cNvPr id="20" name="Rectangle 19">
            <a:extLst>
              <a:ext uri="{FF2B5EF4-FFF2-40B4-BE49-F238E27FC236}">
                <a16:creationId xmlns:a16="http://schemas.microsoft.com/office/drawing/2014/main" id="{5889BA9B-5AAC-7163-DC53-2769F97407CA}"/>
              </a:ext>
            </a:extLst>
          </p:cNvPr>
          <p:cNvSpPr/>
          <p:nvPr/>
        </p:nvSpPr>
        <p:spPr>
          <a:xfrm>
            <a:off x="768938" y="-5621983"/>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AAB507B-DAD5-5BC6-3F43-09ECB298350A}"/>
              </a:ext>
            </a:extLst>
          </p:cNvPr>
          <p:cNvSpPr/>
          <p:nvPr/>
        </p:nvSpPr>
        <p:spPr>
          <a:xfrm>
            <a:off x="8519692" y="-3514309"/>
            <a:ext cx="3321846" cy="21230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FE8735E-0E6A-7713-A726-A7D0F807CB10}"/>
              </a:ext>
            </a:extLst>
          </p:cNvPr>
          <p:cNvCxnSpPr>
            <a:cxnSpLocks/>
          </p:cNvCxnSpPr>
          <p:nvPr/>
        </p:nvCxnSpPr>
        <p:spPr>
          <a:xfrm flipV="1">
            <a:off x="9285220" y="-3183656"/>
            <a:ext cx="321083" cy="61564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85CB8CC-0D46-F609-276C-C8B78FFA4B8B}"/>
              </a:ext>
            </a:extLst>
          </p:cNvPr>
          <p:cNvCxnSpPr>
            <a:cxnSpLocks/>
          </p:cNvCxnSpPr>
          <p:nvPr/>
        </p:nvCxnSpPr>
        <p:spPr>
          <a:xfrm flipH="1">
            <a:off x="2053048" y="-6589613"/>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007E08-226A-2A21-5261-439E8C9728F8}"/>
              </a:ext>
            </a:extLst>
          </p:cNvPr>
          <p:cNvSpPr txBox="1"/>
          <p:nvPr/>
        </p:nvSpPr>
        <p:spPr>
          <a:xfrm>
            <a:off x="3182159" y="8877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graphicFrame>
        <p:nvGraphicFramePr>
          <p:cNvPr id="6" name="Chart 5">
            <a:extLst>
              <a:ext uri="{FF2B5EF4-FFF2-40B4-BE49-F238E27FC236}">
                <a16:creationId xmlns:a16="http://schemas.microsoft.com/office/drawing/2014/main" id="{C729704D-08A8-5E24-73FF-EE7DCF242B25}"/>
              </a:ext>
            </a:extLst>
          </p:cNvPr>
          <p:cNvGraphicFramePr>
            <a:graphicFrameLocks/>
          </p:cNvGraphicFramePr>
          <p:nvPr/>
        </p:nvGraphicFramePr>
        <p:xfrm>
          <a:off x="342900" y="9914283"/>
          <a:ext cx="11372850" cy="4583059"/>
        </p:xfrm>
        <a:graphic>
          <a:graphicData uri="http://schemas.openxmlformats.org/drawingml/2006/chart">
            <c:chart xmlns:c="http://schemas.openxmlformats.org/drawingml/2006/chart" xmlns:r="http://schemas.openxmlformats.org/officeDocument/2006/relationships" r:id="rId6"/>
          </a:graphicData>
        </a:graphic>
      </p:graphicFrame>
      <p:pic>
        <p:nvPicPr>
          <p:cNvPr id="9" name="Picture 8" descr="A screenshot of a computer&#10;&#10;AI-generated content may be incorrect.">
            <a:extLst>
              <a:ext uri="{FF2B5EF4-FFF2-40B4-BE49-F238E27FC236}">
                <a16:creationId xmlns:a16="http://schemas.microsoft.com/office/drawing/2014/main" id="{2090E5DF-9E50-A97C-897B-3B5074ED7726}"/>
              </a:ext>
            </a:extLst>
          </p:cNvPr>
          <p:cNvPicPr>
            <a:picLocks noChangeAspect="1"/>
          </p:cNvPicPr>
          <p:nvPr/>
        </p:nvPicPr>
        <p:blipFill>
          <a:blip r:embed="rId7">
            <a:extLst>
              <a:ext uri="{28A0092B-C50C-407E-A947-70E740481C1C}">
                <a14:useLocalDpi xmlns:a14="http://schemas.microsoft.com/office/drawing/2010/main" val="0"/>
              </a:ext>
            </a:extLst>
          </a:blip>
          <a:srcRect l="10613" t="41547" r="19076" b="29105"/>
          <a:stretch/>
        </p:blipFill>
        <p:spPr>
          <a:xfrm>
            <a:off x="6142526" y="1535913"/>
            <a:ext cx="5518468" cy="2458332"/>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AA8F533C-152D-5E69-F1D1-B7D587A20E43}"/>
              </a:ext>
            </a:extLst>
          </p:cNvPr>
          <p:cNvPicPr>
            <a:picLocks noChangeAspect="1"/>
          </p:cNvPicPr>
          <p:nvPr/>
        </p:nvPicPr>
        <p:blipFill>
          <a:blip r:embed="rId8">
            <a:extLst>
              <a:ext uri="{28A0092B-C50C-407E-A947-70E740481C1C}">
                <a14:useLocalDpi xmlns:a14="http://schemas.microsoft.com/office/drawing/2010/main" val="0"/>
              </a:ext>
            </a:extLst>
          </a:blip>
          <a:srcRect l="9179" t="41249" r="23419" b="29403"/>
          <a:stretch/>
        </p:blipFill>
        <p:spPr>
          <a:xfrm>
            <a:off x="525341" y="1608584"/>
            <a:ext cx="5518468" cy="221514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9F72A83-E7B6-6097-D19F-176DFBE1C4C8}"/>
              </a:ext>
            </a:extLst>
          </p:cNvPr>
          <p:cNvPicPr>
            <a:picLocks noChangeAspect="1"/>
          </p:cNvPicPr>
          <p:nvPr/>
        </p:nvPicPr>
        <p:blipFill>
          <a:blip r:embed="rId9">
            <a:extLst>
              <a:ext uri="{28A0092B-C50C-407E-A947-70E740481C1C}">
                <a14:useLocalDpi xmlns:a14="http://schemas.microsoft.com/office/drawing/2010/main" val="0"/>
              </a:ext>
            </a:extLst>
          </a:blip>
          <a:srcRect l="10784" t="23473" r="43952" b="72039"/>
          <a:stretch/>
        </p:blipFill>
        <p:spPr>
          <a:xfrm>
            <a:off x="395966" y="4490346"/>
            <a:ext cx="5518468" cy="30768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65FFFBE-3CE9-4BD1-2B5A-324FA353162B}"/>
              </a:ext>
            </a:extLst>
          </p:cNvPr>
          <p:cNvPicPr>
            <a:picLocks noChangeAspect="1"/>
          </p:cNvPicPr>
          <p:nvPr/>
        </p:nvPicPr>
        <p:blipFill>
          <a:blip r:embed="rId10">
            <a:extLst>
              <a:ext uri="{28A0092B-C50C-407E-A947-70E740481C1C}">
                <a14:useLocalDpi xmlns:a14="http://schemas.microsoft.com/office/drawing/2010/main" val="0"/>
              </a:ext>
            </a:extLst>
          </a:blip>
          <a:srcRect l="15960" t="49602" r="13727" b="36256"/>
          <a:stretch/>
        </p:blipFill>
        <p:spPr>
          <a:xfrm>
            <a:off x="1334860" y="5085717"/>
            <a:ext cx="8572500" cy="969349"/>
          </a:xfrm>
          <a:prstGeom prst="rect">
            <a:avLst/>
          </a:prstGeom>
        </p:spPr>
      </p:pic>
      <p:pic>
        <p:nvPicPr>
          <p:cNvPr id="17" name="Picture 16">
            <a:extLst>
              <a:ext uri="{FF2B5EF4-FFF2-40B4-BE49-F238E27FC236}">
                <a16:creationId xmlns:a16="http://schemas.microsoft.com/office/drawing/2014/main" id="{059330EC-2299-6AF8-BBFE-DE7796F65FDE}"/>
              </a:ext>
            </a:extLst>
          </p:cNvPr>
          <p:cNvPicPr>
            <a:picLocks noChangeAspect="1"/>
          </p:cNvPicPr>
          <p:nvPr/>
        </p:nvPicPr>
        <p:blipFill>
          <a:blip r:embed="rId11">
            <a:extLst>
              <a:ext uri="{28A0092B-C50C-407E-A947-70E740481C1C}">
                <a14:useLocalDpi xmlns:a14="http://schemas.microsoft.com/office/drawing/2010/main" val="0"/>
              </a:ext>
            </a:extLst>
          </a:blip>
          <a:srcRect l="11257" t="23329" r="40938" b="71141"/>
          <a:stretch/>
        </p:blipFill>
        <p:spPr>
          <a:xfrm>
            <a:off x="6029325" y="4380712"/>
            <a:ext cx="5828271" cy="379080"/>
          </a:xfrm>
          <a:prstGeom prst="rect">
            <a:avLst/>
          </a:prstGeom>
        </p:spPr>
      </p:pic>
      <p:cxnSp>
        <p:nvCxnSpPr>
          <p:cNvPr id="18" name="Straight Arrow Connector 17">
            <a:extLst>
              <a:ext uri="{FF2B5EF4-FFF2-40B4-BE49-F238E27FC236}">
                <a16:creationId xmlns:a16="http://schemas.microsoft.com/office/drawing/2014/main" id="{2923ABF0-67A2-DA89-CA60-921964EA1C16}"/>
              </a:ext>
            </a:extLst>
          </p:cNvPr>
          <p:cNvCxnSpPr>
            <a:cxnSpLocks/>
          </p:cNvCxnSpPr>
          <p:nvPr/>
        </p:nvCxnSpPr>
        <p:spPr>
          <a:xfrm flipH="1">
            <a:off x="9851570" y="4821058"/>
            <a:ext cx="482513" cy="61935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7AA64D6-896B-2DBF-571C-6108BF33B519}"/>
              </a:ext>
            </a:extLst>
          </p:cNvPr>
          <p:cNvCxnSpPr>
            <a:cxnSpLocks/>
          </p:cNvCxnSpPr>
          <p:nvPr/>
        </p:nvCxnSpPr>
        <p:spPr>
          <a:xfrm>
            <a:off x="3677763" y="4887579"/>
            <a:ext cx="1408587" cy="448164"/>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B16F90C-7D75-2A3F-F079-D35B15126A82}"/>
              </a:ext>
            </a:extLst>
          </p:cNvPr>
          <p:cNvSpPr txBox="1"/>
          <p:nvPr/>
        </p:nvSpPr>
        <p:spPr>
          <a:xfrm>
            <a:off x="3232959" y="62938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spTree>
    <p:extLst>
      <p:ext uri="{BB962C8B-B14F-4D97-AF65-F5344CB8AC3E}">
        <p14:creationId xmlns:p14="http://schemas.microsoft.com/office/powerpoint/2010/main" val="3783201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C0AD915-9952-60AC-4F09-3FDF5B1CC98F}"/>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AA37F8C9-02A4-AE19-4757-F90B3AA7EBD6}"/>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647700" y="-571501"/>
            <a:ext cx="14439900" cy="8017291"/>
          </a:xfrm>
          <a:prstGeom prst="rect">
            <a:avLst/>
          </a:prstGeom>
        </p:spPr>
      </p:pic>
      <p:sp>
        <p:nvSpPr>
          <p:cNvPr id="21" name="TextBox 20">
            <a:extLst>
              <a:ext uri="{FF2B5EF4-FFF2-40B4-BE49-F238E27FC236}">
                <a16:creationId xmlns:a16="http://schemas.microsoft.com/office/drawing/2014/main" id="{60BF9025-33D3-1050-EA87-2273A78774E5}"/>
              </a:ext>
            </a:extLst>
          </p:cNvPr>
          <p:cNvSpPr txBox="1"/>
          <p:nvPr/>
        </p:nvSpPr>
        <p:spPr>
          <a:xfrm>
            <a:off x="3182159" y="495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graphicFrame>
        <p:nvGraphicFramePr>
          <p:cNvPr id="9" name="Chart 8">
            <a:extLst>
              <a:ext uri="{FF2B5EF4-FFF2-40B4-BE49-F238E27FC236}">
                <a16:creationId xmlns:a16="http://schemas.microsoft.com/office/drawing/2014/main" id="{51BF3DC8-C2E1-55F4-A4FC-38BD21F0F9C2}"/>
              </a:ext>
            </a:extLst>
          </p:cNvPr>
          <p:cNvGraphicFramePr>
            <a:graphicFrameLocks/>
          </p:cNvGraphicFramePr>
          <p:nvPr>
            <p:extLst>
              <p:ext uri="{D42A27DB-BD31-4B8C-83A1-F6EECF244321}">
                <p14:modId xmlns:p14="http://schemas.microsoft.com/office/powerpoint/2010/main" val="3675608708"/>
              </p:ext>
            </p:extLst>
          </p:nvPr>
        </p:nvGraphicFramePr>
        <p:xfrm>
          <a:off x="342900" y="1532283"/>
          <a:ext cx="11372850" cy="4583059"/>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270649F9-C831-EC7A-55AF-CF3799A5F5CA}"/>
              </a:ext>
            </a:extLst>
          </p:cNvPr>
          <p:cNvSpPr txBox="1"/>
          <p:nvPr/>
        </p:nvSpPr>
        <p:spPr>
          <a:xfrm>
            <a:off x="17393459" y="495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LOW PERFORMING PRODUCTS</a:t>
            </a:r>
          </a:p>
        </p:txBody>
      </p:sp>
      <p:graphicFrame>
        <p:nvGraphicFramePr>
          <p:cNvPr id="29" name="Chart 28">
            <a:extLst>
              <a:ext uri="{FF2B5EF4-FFF2-40B4-BE49-F238E27FC236}">
                <a16:creationId xmlns:a16="http://schemas.microsoft.com/office/drawing/2014/main" id="{FC94E64B-AEED-1ACD-BAC6-D49D9448B543}"/>
              </a:ext>
            </a:extLst>
          </p:cNvPr>
          <p:cNvGraphicFramePr>
            <a:graphicFrameLocks/>
          </p:cNvGraphicFramePr>
          <p:nvPr>
            <p:extLst>
              <p:ext uri="{D42A27DB-BD31-4B8C-83A1-F6EECF244321}">
                <p14:modId xmlns:p14="http://schemas.microsoft.com/office/powerpoint/2010/main" val="3902949842"/>
              </p:ext>
            </p:extLst>
          </p:nvPr>
        </p:nvGraphicFramePr>
        <p:xfrm>
          <a:off x="14936008" y="1351499"/>
          <a:ext cx="10667191" cy="5011493"/>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18" descr="A screenshot of a computer&#10;&#10;AI-generated content may be incorrect.">
            <a:extLst>
              <a:ext uri="{FF2B5EF4-FFF2-40B4-BE49-F238E27FC236}">
                <a16:creationId xmlns:a16="http://schemas.microsoft.com/office/drawing/2014/main" id="{44F3EB29-62EE-7A12-302C-48E9E0C1B88C}"/>
              </a:ext>
            </a:extLst>
          </p:cNvPr>
          <p:cNvPicPr>
            <a:picLocks noChangeAspect="1"/>
          </p:cNvPicPr>
          <p:nvPr/>
        </p:nvPicPr>
        <p:blipFill>
          <a:blip r:embed="rId5">
            <a:extLst>
              <a:ext uri="{28A0092B-C50C-407E-A947-70E740481C1C}">
                <a14:useLocalDpi xmlns:a14="http://schemas.microsoft.com/office/drawing/2010/main" val="0"/>
              </a:ext>
            </a:extLst>
          </a:blip>
          <a:srcRect l="10613" t="41547" r="19076" b="29105"/>
          <a:stretch/>
        </p:blipFill>
        <p:spPr>
          <a:xfrm>
            <a:off x="6142526" y="-7912887"/>
            <a:ext cx="5518468" cy="2458332"/>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A53575D9-BAEE-8E78-18C0-365F52C64D0A}"/>
              </a:ext>
            </a:extLst>
          </p:cNvPr>
          <p:cNvPicPr>
            <a:picLocks noChangeAspect="1"/>
          </p:cNvPicPr>
          <p:nvPr/>
        </p:nvPicPr>
        <p:blipFill>
          <a:blip r:embed="rId6">
            <a:extLst>
              <a:ext uri="{28A0092B-C50C-407E-A947-70E740481C1C}">
                <a14:useLocalDpi xmlns:a14="http://schemas.microsoft.com/office/drawing/2010/main" val="0"/>
              </a:ext>
            </a:extLst>
          </a:blip>
          <a:srcRect l="9179" t="41249" r="23419" b="29403"/>
          <a:stretch/>
        </p:blipFill>
        <p:spPr>
          <a:xfrm>
            <a:off x="525341" y="-7840216"/>
            <a:ext cx="5518468" cy="2215143"/>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68E792C9-78E6-9063-20DD-119BB462401B}"/>
              </a:ext>
            </a:extLst>
          </p:cNvPr>
          <p:cNvPicPr>
            <a:picLocks noChangeAspect="1"/>
          </p:cNvPicPr>
          <p:nvPr/>
        </p:nvPicPr>
        <p:blipFill>
          <a:blip r:embed="rId7">
            <a:extLst>
              <a:ext uri="{28A0092B-C50C-407E-A947-70E740481C1C}">
                <a14:useLocalDpi xmlns:a14="http://schemas.microsoft.com/office/drawing/2010/main" val="0"/>
              </a:ext>
            </a:extLst>
          </a:blip>
          <a:srcRect l="10784" t="23473" r="43952" b="72039"/>
          <a:stretch/>
        </p:blipFill>
        <p:spPr>
          <a:xfrm>
            <a:off x="395966" y="-4958454"/>
            <a:ext cx="5518468" cy="307689"/>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7CBA9E2E-EA6A-F387-7DA7-6A40E6C8D07B}"/>
              </a:ext>
            </a:extLst>
          </p:cNvPr>
          <p:cNvPicPr>
            <a:picLocks noChangeAspect="1"/>
          </p:cNvPicPr>
          <p:nvPr/>
        </p:nvPicPr>
        <p:blipFill>
          <a:blip r:embed="rId8">
            <a:extLst>
              <a:ext uri="{28A0092B-C50C-407E-A947-70E740481C1C}">
                <a14:useLocalDpi xmlns:a14="http://schemas.microsoft.com/office/drawing/2010/main" val="0"/>
              </a:ext>
            </a:extLst>
          </a:blip>
          <a:srcRect l="15960" t="49602" r="13727" b="36256"/>
          <a:stretch/>
        </p:blipFill>
        <p:spPr>
          <a:xfrm>
            <a:off x="1334860" y="-4363083"/>
            <a:ext cx="8572500" cy="969349"/>
          </a:xfrm>
          <a:prstGeom prst="rect">
            <a:avLst/>
          </a:prstGeom>
        </p:spPr>
      </p:pic>
      <p:pic>
        <p:nvPicPr>
          <p:cNvPr id="24" name="Picture 23">
            <a:extLst>
              <a:ext uri="{FF2B5EF4-FFF2-40B4-BE49-F238E27FC236}">
                <a16:creationId xmlns:a16="http://schemas.microsoft.com/office/drawing/2014/main" id="{D92AF135-FD59-8779-A2E2-CDE21696DA20}"/>
              </a:ext>
            </a:extLst>
          </p:cNvPr>
          <p:cNvPicPr>
            <a:picLocks noChangeAspect="1"/>
          </p:cNvPicPr>
          <p:nvPr/>
        </p:nvPicPr>
        <p:blipFill>
          <a:blip r:embed="rId9">
            <a:extLst>
              <a:ext uri="{28A0092B-C50C-407E-A947-70E740481C1C}">
                <a14:useLocalDpi xmlns:a14="http://schemas.microsoft.com/office/drawing/2010/main" val="0"/>
              </a:ext>
            </a:extLst>
          </a:blip>
          <a:srcRect l="11257" t="23329" r="40938" b="71141"/>
          <a:stretch/>
        </p:blipFill>
        <p:spPr>
          <a:xfrm>
            <a:off x="6029325" y="-5068088"/>
            <a:ext cx="5828271" cy="379080"/>
          </a:xfrm>
          <a:prstGeom prst="rect">
            <a:avLst/>
          </a:prstGeom>
        </p:spPr>
      </p:pic>
      <p:cxnSp>
        <p:nvCxnSpPr>
          <p:cNvPr id="25" name="Straight Arrow Connector 24">
            <a:extLst>
              <a:ext uri="{FF2B5EF4-FFF2-40B4-BE49-F238E27FC236}">
                <a16:creationId xmlns:a16="http://schemas.microsoft.com/office/drawing/2014/main" id="{596FC6F2-2567-78D4-907E-1902BDEB1FC0}"/>
              </a:ext>
            </a:extLst>
          </p:cNvPr>
          <p:cNvCxnSpPr>
            <a:cxnSpLocks/>
          </p:cNvCxnSpPr>
          <p:nvPr/>
        </p:nvCxnSpPr>
        <p:spPr>
          <a:xfrm flipH="1">
            <a:off x="9851570" y="-4627742"/>
            <a:ext cx="482513" cy="61935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E6D5927-E761-F06C-285F-139D616EC6B2}"/>
              </a:ext>
            </a:extLst>
          </p:cNvPr>
          <p:cNvCxnSpPr>
            <a:cxnSpLocks/>
          </p:cNvCxnSpPr>
          <p:nvPr/>
        </p:nvCxnSpPr>
        <p:spPr>
          <a:xfrm>
            <a:off x="3677763" y="-4561221"/>
            <a:ext cx="1408587" cy="448164"/>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C641460-AA62-85EC-211B-5E8025C9F957}"/>
              </a:ext>
            </a:extLst>
          </p:cNvPr>
          <p:cNvSpPr txBox="1"/>
          <p:nvPr/>
        </p:nvSpPr>
        <p:spPr>
          <a:xfrm>
            <a:off x="3232959" y="-881942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spTree>
    <p:extLst>
      <p:ext uri="{BB962C8B-B14F-4D97-AF65-F5344CB8AC3E}">
        <p14:creationId xmlns:p14="http://schemas.microsoft.com/office/powerpoint/2010/main" val="4088668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C1AE499-AC5B-A083-510F-DED056D09F7B}"/>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5C340C95-DD55-ADF7-E1BD-1469D6CB6B03}"/>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295400" y="-266700"/>
            <a:ext cx="14363701" cy="7467600"/>
          </a:xfrm>
          <a:prstGeom prst="rect">
            <a:avLst/>
          </a:prstGeom>
        </p:spPr>
      </p:pic>
      <p:sp>
        <p:nvSpPr>
          <p:cNvPr id="21" name="TextBox 20">
            <a:extLst>
              <a:ext uri="{FF2B5EF4-FFF2-40B4-BE49-F238E27FC236}">
                <a16:creationId xmlns:a16="http://schemas.microsoft.com/office/drawing/2014/main" id="{001A89D6-7CD7-F30B-6C0E-859A2F4EB0B0}"/>
              </a:ext>
            </a:extLst>
          </p:cNvPr>
          <p:cNvSpPr txBox="1"/>
          <p:nvPr/>
        </p:nvSpPr>
        <p:spPr>
          <a:xfrm>
            <a:off x="3182159" y="495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LOW PERFORMING PRODUCTS</a:t>
            </a:r>
          </a:p>
        </p:txBody>
      </p:sp>
      <p:graphicFrame>
        <p:nvGraphicFramePr>
          <p:cNvPr id="10" name="Chart 9">
            <a:extLst>
              <a:ext uri="{FF2B5EF4-FFF2-40B4-BE49-F238E27FC236}">
                <a16:creationId xmlns:a16="http://schemas.microsoft.com/office/drawing/2014/main" id="{983A6CE7-469A-3B77-A846-7E0A6FB7CC50}"/>
              </a:ext>
            </a:extLst>
          </p:cNvPr>
          <p:cNvGraphicFramePr>
            <a:graphicFrameLocks/>
          </p:cNvGraphicFramePr>
          <p:nvPr>
            <p:extLst>
              <p:ext uri="{D42A27DB-BD31-4B8C-83A1-F6EECF244321}">
                <p14:modId xmlns:p14="http://schemas.microsoft.com/office/powerpoint/2010/main" val="4067779532"/>
              </p:ext>
            </p:extLst>
          </p:nvPr>
        </p:nvGraphicFramePr>
        <p:xfrm>
          <a:off x="724708" y="1351499"/>
          <a:ext cx="10667191" cy="501149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C15D258-DF7B-0F4A-75A6-6A30B724D843}"/>
              </a:ext>
            </a:extLst>
          </p:cNvPr>
          <p:cNvSpPr txBox="1"/>
          <p:nvPr/>
        </p:nvSpPr>
        <p:spPr>
          <a:xfrm>
            <a:off x="-10686241" y="495007"/>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TOP PERFORMING PRODUCTS</a:t>
            </a:r>
          </a:p>
        </p:txBody>
      </p:sp>
      <p:graphicFrame>
        <p:nvGraphicFramePr>
          <p:cNvPr id="5" name="Chart 4">
            <a:extLst>
              <a:ext uri="{FF2B5EF4-FFF2-40B4-BE49-F238E27FC236}">
                <a16:creationId xmlns:a16="http://schemas.microsoft.com/office/drawing/2014/main" id="{10C1C4A8-E252-EA13-CEF4-72E9727C7639}"/>
              </a:ext>
            </a:extLst>
          </p:cNvPr>
          <p:cNvGraphicFramePr>
            <a:graphicFrameLocks/>
          </p:cNvGraphicFramePr>
          <p:nvPr>
            <p:extLst>
              <p:ext uri="{D42A27DB-BD31-4B8C-83A1-F6EECF244321}">
                <p14:modId xmlns:p14="http://schemas.microsoft.com/office/powerpoint/2010/main" val="532432971"/>
              </p:ext>
            </p:extLst>
          </p:nvPr>
        </p:nvGraphicFramePr>
        <p:xfrm>
          <a:off x="-13525500" y="1532283"/>
          <a:ext cx="11372850" cy="4583059"/>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C9A74C63-C4F3-D6E3-4902-77C8A3B2AD87}"/>
              </a:ext>
            </a:extLst>
          </p:cNvPr>
          <p:cNvPicPr>
            <a:picLocks noChangeAspect="1"/>
          </p:cNvPicPr>
          <p:nvPr/>
        </p:nvPicPr>
        <p:blipFill>
          <a:blip r:embed="rId5">
            <a:extLst>
              <a:ext uri="{28A0092B-C50C-407E-A947-70E740481C1C}">
                <a14:useLocalDpi xmlns:a14="http://schemas.microsoft.com/office/drawing/2010/main" val="0"/>
              </a:ext>
            </a:extLst>
          </a:blip>
          <a:srcRect l="6660" t="32475" r="66094" b="47960"/>
          <a:stretch/>
        </p:blipFill>
        <p:spPr>
          <a:xfrm>
            <a:off x="1125693" y="11789862"/>
            <a:ext cx="3321847" cy="1341120"/>
          </a:xfrm>
          <a:prstGeom prst="rect">
            <a:avLst/>
          </a:prstGeom>
        </p:spPr>
      </p:pic>
      <p:pic>
        <p:nvPicPr>
          <p:cNvPr id="3" name="Picture 2">
            <a:extLst>
              <a:ext uri="{FF2B5EF4-FFF2-40B4-BE49-F238E27FC236}">
                <a16:creationId xmlns:a16="http://schemas.microsoft.com/office/drawing/2014/main" id="{6B6C344E-84D6-518E-656D-6B83FBCC37C3}"/>
              </a:ext>
            </a:extLst>
          </p:cNvPr>
          <p:cNvPicPr>
            <a:picLocks noChangeAspect="1"/>
          </p:cNvPicPr>
          <p:nvPr/>
        </p:nvPicPr>
        <p:blipFill>
          <a:blip r:embed="rId6">
            <a:extLst>
              <a:ext uri="{28A0092B-C50C-407E-A947-70E740481C1C}">
                <a14:useLocalDpi xmlns:a14="http://schemas.microsoft.com/office/drawing/2010/main" val="0"/>
              </a:ext>
            </a:extLst>
          </a:blip>
          <a:srcRect l="6466" t="35343" r="66287" b="45092"/>
          <a:stretch/>
        </p:blipFill>
        <p:spPr>
          <a:xfrm>
            <a:off x="1125693" y="13220007"/>
            <a:ext cx="3321847" cy="1341120"/>
          </a:xfrm>
          <a:prstGeom prst="rect">
            <a:avLst/>
          </a:prstGeom>
        </p:spPr>
      </p:pic>
      <p:pic>
        <p:nvPicPr>
          <p:cNvPr id="9" name="Picture 8">
            <a:extLst>
              <a:ext uri="{FF2B5EF4-FFF2-40B4-BE49-F238E27FC236}">
                <a16:creationId xmlns:a16="http://schemas.microsoft.com/office/drawing/2014/main" id="{17243FC4-8116-E275-F5B4-13AC8CBA31DA}"/>
              </a:ext>
            </a:extLst>
          </p:cNvPr>
          <p:cNvPicPr>
            <a:picLocks noChangeAspect="1"/>
          </p:cNvPicPr>
          <p:nvPr/>
        </p:nvPicPr>
        <p:blipFill>
          <a:blip r:embed="rId7">
            <a:extLst>
              <a:ext uri="{28A0092B-C50C-407E-A947-70E740481C1C}">
                <a14:useLocalDpi xmlns:a14="http://schemas.microsoft.com/office/drawing/2010/main" val="0"/>
              </a:ext>
            </a:extLst>
          </a:blip>
          <a:srcRect l="6374" t="39731" r="66365" b="42906"/>
          <a:stretch/>
        </p:blipFill>
        <p:spPr>
          <a:xfrm>
            <a:off x="7439631" y="12003975"/>
            <a:ext cx="3323771" cy="1190171"/>
          </a:xfrm>
          <a:prstGeom prst="rect">
            <a:avLst/>
          </a:prstGeom>
        </p:spPr>
      </p:pic>
      <p:pic>
        <p:nvPicPr>
          <p:cNvPr id="17" name="Picture 16">
            <a:extLst>
              <a:ext uri="{FF2B5EF4-FFF2-40B4-BE49-F238E27FC236}">
                <a16:creationId xmlns:a16="http://schemas.microsoft.com/office/drawing/2014/main" id="{78F6B9E0-2C79-506D-AF1F-4A934A40ECE5}"/>
              </a:ext>
            </a:extLst>
          </p:cNvPr>
          <p:cNvPicPr>
            <a:picLocks noChangeAspect="1"/>
          </p:cNvPicPr>
          <p:nvPr/>
        </p:nvPicPr>
        <p:blipFill>
          <a:blip r:embed="rId6">
            <a:extLst>
              <a:ext uri="{28A0092B-C50C-407E-A947-70E740481C1C}">
                <a14:useLocalDpi xmlns:a14="http://schemas.microsoft.com/office/drawing/2010/main" val="0"/>
              </a:ext>
            </a:extLst>
          </a:blip>
          <a:srcRect l="6805" t="60270" r="65948" b="21655"/>
          <a:stretch/>
        </p:blipFill>
        <p:spPr>
          <a:xfrm>
            <a:off x="7514126" y="15151974"/>
            <a:ext cx="3321847" cy="1238987"/>
          </a:xfrm>
          <a:prstGeom prst="rect">
            <a:avLst/>
          </a:prstGeom>
        </p:spPr>
      </p:pic>
      <p:pic>
        <p:nvPicPr>
          <p:cNvPr id="18" name="Picture 17">
            <a:extLst>
              <a:ext uri="{FF2B5EF4-FFF2-40B4-BE49-F238E27FC236}">
                <a16:creationId xmlns:a16="http://schemas.microsoft.com/office/drawing/2014/main" id="{C41AE4D0-B860-6A9F-72B0-68C7DA7D2A6E}"/>
              </a:ext>
            </a:extLst>
          </p:cNvPr>
          <p:cNvPicPr>
            <a:picLocks noChangeAspect="1"/>
          </p:cNvPicPr>
          <p:nvPr/>
        </p:nvPicPr>
        <p:blipFill>
          <a:blip r:embed="rId7">
            <a:extLst>
              <a:ext uri="{28A0092B-C50C-407E-A947-70E740481C1C}">
                <a14:useLocalDpi xmlns:a14="http://schemas.microsoft.com/office/drawing/2010/main" val="0"/>
              </a:ext>
            </a:extLst>
          </a:blip>
          <a:srcRect l="6218" t="60985" r="66521" b="21652"/>
          <a:stretch/>
        </p:blipFill>
        <p:spPr>
          <a:xfrm>
            <a:off x="7483172" y="13319666"/>
            <a:ext cx="3323771" cy="1190171"/>
          </a:xfrm>
          <a:prstGeom prst="rect">
            <a:avLst/>
          </a:prstGeom>
        </p:spPr>
      </p:pic>
      <p:pic>
        <p:nvPicPr>
          <p:cNvPr id="19" name="Picture 18">
            <a:extLst>
              <a:ext uri="{FF2B5EF4-FFF2-40B4-BE49-F238E27FC236}">
                <a16:creationId xmlns:a16="http://schemas.microsoft.com/office/drawing/2014/main" id="{AB8952D8-6015-7398-3D2F-57507D2A13BD}"/>
              </a:ext>
            </a:extLst>
          </p:cNvPr>
          <p:cNvPicPr>
            <a:picLocks noChangeAspect="1"/>
          </p:cNvPicPr>
          <p:nvPr/>
        </p:nvPicPr>
        <p:blipFill>
          <a:blip r:embed="rId5">
            <a:extLst>
              <a:ext uri="{28A0092B-C50C-407E-A947-70E740481C1C}">
                <a14:useLocalDpi xmlns:a14="http://schemas.microsoft.com/office/drawing/2010/main" val="0"/>
              </a:ext>
            </a:extLst>
          </a:blip>
          <a:srcRect l="6507" t="55893" r="66247" b="24542"/>
          <a:stretch/>
        </p:blipFill>
        <p:spPr>
          <a:xfrm>
            <a:off x="1125694" y="15143382"/>
            <a:ext cx="3321847" cy="1341120"/>
          </a:xfrm>
          <a:prstGeom prst="rect">
            <a:avLst/>
          </a:prstGeom>
        </p:spPr>
      </p:pic>
      <p:pic>
        <p:nvPicPr>
          <p:cNvPr id="20" name="Picture 19">
            <a:extLst>
              <a:ext uri="{FF2B5EF4-FFF2-40B4-BE49-F238E27FC236}">
                <a16:creationId xmlns:a16="http://schemas.microsoft.com/office/drawing/2014/main" id="{ABD91031-18BF-EFB6-6CAA-DD2F3635569C}"/>
              </a:ext>
            </a:extLst>
          </p:cNvPr>
          <p:cNvPicPr>
            <a:picLocks noChangeAspect="1"/>
          </p:cNvPicPr>
          <p:nvPr/>
        </p:nvPicPr>
        <p:blipFill>
          <a:blip r:embed="rId8">
            <a:extLst>
              <a:ext uri="{28A0092B-C50C-407E-A947-70E740481C1C}">
                <a14:useLocalDpi xmlns:a14="http://schemas.microsoft.com/office/drawing/2010/main" val="0"/>
              </a:ext>
            </a:extLst>
          </a:blip>
          <a:srcRect l="15674" t="22905" r="35951" b="71055"/>
          <a:stretch/>
        </p:blipFill>
        <p:spPr>
          <a:xfrm>
            <a:off x="393810" y="14645235"/>
            <a:ext cx="5643197" cy="414039"/>
          </a:xfrm>
          <a:prstGeom prst="rect">
            <a:avLst/>
          </a:prstGeom>
        </p:spPr>
      </p:pic>
      <p:pic>
        <p:nvPicPr>
          <p:cNvPr id="22" name="Picture 21">
            <a:extLst>
              <a:ext uri="{FF2B5EF4-FFF2-40B4-BE49-F238E27FC236}">
                <a16:creationId xmlns:a16="http://schemas.microsoft.com/office/drawing/2014/main" id="{0FE2AD9D-9E20-4205-EBEC-0F5F4C22B4DE}"/>
              </a:ext>
            </a:extLst>
          </p:cNvPr>
          <p:cNvPicPr>
            <a:picLocks noChangeAspect="1"/>
          </p:cNvPicPr>
          <p:nvPr/>
        </p:nvPicPr>
        <p:blipFill>
          <a:blip r:embed="rId9">
            <a:extLst>
              <a:ext uri="{28A0092B-C50C-407E-A947-70E740481C1C}">
                <a14:useLocalDpi xmlns:a14="http://schemas.microsoft.com/office/drawing/2010/main" val="0"/>
              </a:ext>
            </a:extLst>
          </a:blip>
          <a:srcRect l="15292" t="23853" r="38994" b="71477"/>
          <a:stretch/>
        </p:blipFill>
        <p:spPr>
          <a:xfrm>
            <a:off x="6291755" y="14661755"/>
            <a:ext cx="5643197" cy="378140"/>
          </a:xfrm>
          <a:prstGeom prst="rect">
            <a:avLst/>
          </a:prstGeom>
        </p:spPr>
      </p:pic>
      <p:sp>
        <p:nvSpPr>
          <p:cNvPr id="23" name="TextBox 22">
            <a:extLst>
              <a:ext uri="{FF2B5EF4-FFF2-40B4-BE49-F238E27FC236}">
                <a16:creationId xmlns:a16="http://schemas.microsoft.com/office/drawing/2014/main" id="{336C4905-F02B-BC91-6345-42B27F157ED0}"/>
              </a:ext>
            </a:extLst>
          </p:cNvPr>
          <p:cNvSpPr txBox="1"/>
          <p:nvPr/>
        </p:nvSpPr>
        <p:spPr>
          <a:xfrm>
            <a:off x="2968312" y="11097801"/>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REGION &amp; SEGMENT</a:t>
            </a:r>
          </a:p>
        </p:txBody>
      </p:sp>
      <p:sp>
        <p:nvSpPr>
          <p:cNvPr id="24" name="Rectangle 23">
            <a:extLst>
              <a:ext uri="{FF2B5EF4-FFF2-40B4-BE49-F238E27FC236}">
                <a16:creationId xmlns:a16="http://schemas.microsoft.com/office/drawing/2014/main" id="{36208A2E-1502-A66D-2843-6F55E33C0D57}"/>
              </a:ext>
            </a:extLst>
          </p:cNvPr>
          <p:cNvSpPr/>
          <p:nvPr/>
        </p:nvSpPr>
        <p:spPr>
          <a:xfrm>
            <a:off x="1125693" y="1220855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04BE15C-C8D4-86F1-2297-0323664194E9}"/>
              </a:ext>
            </a:extLst>
          </p:cNvPr>
          <p:cNvSpPr/>
          <p:nvPr/>
        </p:nvSpPr>
        <p:spPr>
          <a:xfrm>
            <a:off x="1103924" y="1273832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1BC91DE-EEA3-FCBF-B5D3-0FB80180C2AE}"/>
              </a:ext>
            </a:extLst>
          </p:cNvPr>
          <p:cNvSpPr/>
          <p:nvPr/>
        </p:nvSpPr>
        <p:spPr>
          <a:xfrm>
            <a:off x="1082155" y="13601926"/>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985817-05D1-6D03-394C-71353A81122C}"/>
              </a:ext>
            </a:extLst>
          </p:cNvPr>
          <p:cNvSpPr/>
          <p:nvPr/>
        </p:nvSpPr>
        <p:spPr>
          <a:xfrm>
            <a:off x="1060386" y="14146209"/>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E8EBDA-FECC-C0B5-E95F-F6D12E69F36A}"/>
              </a:ext>
            </a:extLst>
          </p:cNvPr>
          <p:cNvSpPr/>
          <p:nvPr/>
        </p:nvSpPr>
        <p:spPr>
          <a:xfrm>
            <a:off x="1038617" y="1554683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8479D1-FD9A-9ED9-C115-42483B78D6A3}"/>
              </a:ext>
            </a:extLst>
          </p:cNvPr>
          <p:cNvSpPr/>
          <p:nvPr/>
        </p:nvSpPr>
        <p:spPr>
          <a:xfrm>
            <a:off x="1016848" y="1610562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723E12-5B9B-CD60-CE95-68254B9476DD}"/>
              </a:ext>
            </a:extLst>
          </p:cNvPr>
          <p:cNvSpPr/>
          <p:nvPr/>
        </p:nvSpPr>
        <p:spPr>
          <a:xfrm>
            <a:off x="7410397" y="12411736"/>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C5B8ADF-E896-C4F8-2A85-2CFE375626DB}"/>
              </a:ext>
            </a:extLst>
          </p:cNvPr>
          <p:cNvSpPr/>
          <p:nvPr/>
        </p:nvSpPr>
        <p:spPr>
          <a:xfrm>
            <a:off x="7418386" y="1277894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D79A2B-F88D-B7F9-9515-40AB176F3F9D}"/>
              </a:ext>
            </a:extLst>
          </p:cNvPr>
          <p:cNvSpPr/>
          <p:nvPr/>
        </p:nvSpPr>
        <p:spPr>
          <a:xfrm>
            <a:off x="7464106" y="1372382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8AF422A-60F2-0205-52CA-17D3D98C6878}"/>
              </a:ext>
            </a:extLst>
          </p:cNvPr>
          <p:cNvSpPr/>
          <p:nvPr/>
        </p:nvSpPr>
        <p:spPr>
          <a:xfrm>
            <a:off x="7509826" y="1407434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90D1CD-F817-0DEB-2A6C-17AA35D6A1D7}"/>
              </a:ext>
            </a:extLst>
          </p:cNvPr>
          <p:cNvSpPr/>
          <p:nvPr/>
        </p:nvSpPr>
        <p:spPr>
          <a:xfrm>
            <a:off x="7555546" y="1561358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A57149D-C40D-DBCC-853E-6153979B4F71}"/>
              </a:ext>
            </a:extLst>
          </p:cNvPr>
          <p:cNvSpPr/>
          <p:nvPr/>
        </p:nvSpPr>
        <p:spPr>
          <a:xfrm>
            <a:off x="7601266" y="1597934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B928AEC2-B765-F11D-9F00-AA4251CE7316}"/>
              </a:ext>
            </a:extLst>
          </p:cNvPr>
          <p:cNvCxnSpPr>
            <a:cxnSpLocks/>
          </p:cNvCxnSpPr>
          <p:nvPr/>
        </p:nvCxnSpPr>
        <p:spPr>
          <a:xfrm flipH="1">
            <a:off x="4525577" y="1188830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4A15976-9AC5-6498-05AB-3E71C448CC3F}"/>
              </a:ext>
            </a:extLst>
          </p:cNvPr>
          <p:cNvCxnSpPr>
            <a:cxnSpLocks/>
          </p:cNvCxnSpPr>
          <p:nvPr/>
        </p:nvCxnSpPr>
        <p:spPr>
          <a:xfrm flipH="1">
            <a:off x="4540817" y="1246742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D75524F-D196-5892-FFC3-6D8DA249B86D}"/>
              </a:ext>
            </a:extLst>
          </p:cNvPr>
          <p:cNvCxnSpPr>
            <a:cxnSpLocks/>
          </p:cNvCxnSpPr>
          <p:nvPr/>
        </p:nvCxnSpPr>
        <p:spPr>
          <a:xfrm flipH="1">
            <a:off x="4525577" y="1332086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CA5E8D9-4FF9-E91B-C8F5-3C196F7D123D}"/>
              </a:ext>
            </a:extLst>
          </p:cNvPr>
          <p:cNvCxnSpPr>
            <a:cxnSpLocks/>
          </p:cNvCxnSpPr>
          <p:nvPr/>
        </p:nvCxnSpPr>
        <p:spPr>
          <a:xfrm flipH="1">
            <a:off x="4495097" y="1391522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E0F8B9C-17D6-FDC3-C239-D83CE8322B2F}"/>
              </a:ext>
            </a:extLst>
          </p:cNvPr>
          <p:cNvCxnSpPr>
            <a:cxnSpLocks/>
          </p:cNvCxnSpPr>
          <p:nvPr/>
        </p:nvCxnSpPr>
        <p:spPr>
          <a:xfrm flipH="1">
            <a:off x="4464617" y="1533254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567FB17-B712-D0A6-3266-7AAF371934F1}"/>
              </a:ext>
            </a:extLst>
          </p:cNvPr>
          <p:cNvCxnSpPr>
            <a:cxnSpLocks/>
          </p:cNvCxnSpPr>
          <p:nvPr/>
        </p:nvCxnSpPr>
        <p:spPr>
          <a:xfrm flipH="1">
            <a:off x="4434137" y="1586594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4FF9651-8E2A-1B26-C2A5-F36301FDFE3E}"/>
              </a:ext>
            </a:extLst>
          </p:cNvPr>
          <p:cNvCxnSpPr>
            <a:cxnSpLocks/>
          </p:cNvCxnSpPr>
          <p:nvPr/>
        </p:nvCxnSpPr>
        <p:spPr>
          <a:xfrm flipH="1">
            <a:off x="10834937" y="1217786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C5D7295-DFFB-E754-1FD1-49EF74D4A4C5}"/>
              </a:ext>
            </a:extLst>
          </p:cNvPr>
          <p:cNvCxnSpPr>
            <a:cxnSpLocks/>
          </p:cNvCxnSpPr>
          <p:nvPr/>
        </p:nvCxnSpPr>
        <p:spPr>
          <a:xfrm flipH="1">
            <a:off x="10885737" y="1256902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4945D66-8747-7779-2CDC-698B1AE113E2}"/>
              </a:ext>
            </a:extLst>
          </p:cNvPr>
          <p:cNvCxnSpPr>
            <a:cxnSpLocks/>
          </p:cNvCxnSpPr>
          <p:nvPr/>
        </p:nvCxnSpPr>
        <p:spPr>
          <a:xfrm flipH="1">
            <a:off x="10936537" y="1353168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5226BB8-C3C8-4B0F-A31A-235173EC7969}"/>
              </a:ext>
            </a:extLst>
          </p:cNvPr>
          <p:cNvCxnSpPr>
            <a:cxnSpLocks/>
          </p:cNvCxnSpPr>
          <p:nvPr/>
        </p:nvCxnSpPr>
        <p:spPr>
          <a:xfrm flipH="1">
            <a:off x="10987337" y="1389744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5CDBABD-C71A-F554-4448-415257B8BE18}"/>
              </a:ext>
            </a:extLst>
          </p:cNvPr>
          <p:cNvCxnSpPr>
            <a:cxnSpLocks/>
          </p:cNvCxnSpPr>
          <p:nvPr/>
        </p:nvCxnSpPr>
        <p:spPr>
          <a:xfrm flipH="1">
            <a:off x="11038137" y="1538080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50BF3525-A3D6-736F-6FC7-BACE42047383}"/>
              </a:ext>
            </a:extLst>
          </p:cNvPr>
          <p:cNvCxnSpPr>
            <a:cxnSpLocks/>
          </p:cNvCxnSpPr>
          <p:nvPr/>
        </p:nvCxnSpPr>
        <p:spPr>
          <a:xfrm flipH="1">
            <a:off x="11088937" y="15797366"/>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3D2EB399-17CA-D7E0-613D-61F7B37F0750}"/>
              </a:ext>
            </a:extLst>
          </p:cNvPr>
          <p:cNvSpPr txBox="1"/>
          <p:nvPr/>
        </p:nvSpPr>
        <p:spPr>
          <a:xfrm>
            <a:off x="3182159" y="-6761203"/>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CITIES</a:t>
            </a:r>
          </a:p>
        </p:txBody>
      </p:sp>
      <p:pic>
        <p:nvPicPr>
          <p:cNvPr id="50" name="Picture 49">
            <a:extLst>
              <a:ext uri="{FF2B5EF4-FFF2-40B4-BE49-F238E27FC236}">
                <a16:creationId xmlns:a16="http://schemas.microsoft.com/office/drawing/2014/main" id="{E60B9D28-F519-1299-22F0-8D5040EA5B74}"/>
              </a:ext>
            </a:extLst>
          </p:cNvPr>
          <p:cNvPicPr>
            <a:picLocks noChangeAspect="1"/>
          </p:cNvPicPr>
          <p:nvPr/>
        </p:nvPicPr>
        <p:blipFill>
          <a:blip r:embed="rId10">
            <a:extLst>
              <a:ext uri="{28A0092B-C50C-407E-A947-70E740481C1C}">
                <a14:useLocalDpi xmlns:a14="http://schemas.microsoft.com/office/drawing/2010/main" val="0"/>
              </a:ext>
            </a:extLst>
          </a:blip>
          <a:srcRect l="6233" t="31999" r="65955" b="9953"/>
          <a:stretch/>
        </p:blipFill>
        <p:spPr>
          <a:xfrm>
            <a:off x="798262" y="-5546575"/>
            <a:ext cx="3390900" cy="3978941"/>
          </a:xfrm>
          <a:prstGeom prst="rect">
            <a:avLst/>
          </a:prstGeom>
        </p:spPr>
      </p:pic>
      <p:pic>
        <p:nvPicPr>
          <p:cNvPr id="51" name="Picture 50">
            <a:extLst>
              <a:ext uri="{FF2B5EF4-FFF2-40B4-BE49-F238E27FC236}">
                <a16:creationId xmlns:a16="http://schemas.microsoft.com/office/drawing/2014/main" id="{A9AEE8E8-3BA1-D730-0620-6714EFC0EB6E}"/>
              </a:ext>
            </a:extLst>
          </p:cNvPr>
          <p:cNvPicPr>
            <a:picLocks noChangeAspect="1"/>
          </p:cNvPicPr>
          <p:nvPr/>
        </p:nvPicPr>
        <p:blipFill>
          <a:blip r:embed="rId11">
            <a:extLst>
              <a:ext uri="{28A0092B-C50C-407E-A947-70E740481C1C}">
                <a14:useLocalDpi xmlns:a14="http://schemas.microsoft.com/office/drawing/2010/main" val="0"/>
              </a:ext>
            </a:extLst>
          </a:blip>
          <a:srcRect l="5766" t="27433" r="64718" b="10601"/>
          <a:stretch/>
        </p:blipFill>
        <p:spPr>
          <a:xfrm>
            <a:off x="4555124" y="-5680872"/>
            <a:ext cx="3598606" cy="4247537"/>
          </a:xfrm>
          <a:prstGeom prst="rect">
            <a:avLst/>
          </a:prstGeom>
        </p:spPr>
      </p:pic>
      <p:pic>
        <p:nvPicPr>
          <p:cNvPr id="52" name="Picture 51">
            <a:extLst>
              <a:ext uri="{FF2B5EF4-FFF2-40B4-BE49-F238E27FC236}">
                <a16:creationId xmlns:a16="http://schemas.microsoft.com/office/drawing/2014/main" id="{77EF8E63-0CEC-1A6C-EB98-9D8D244CA9F1}"/>
              </a:ext>
            </a:extLst>
          </p:cNvPr>
          <p:cNvPicPr>
            <a:picLocks noChangeAspect="1"/>
          </p:cNvPicPr>
          <p:nvPr/>
        </p:nvPicPr>
        <p:blipFill>
          <a:blip r:embed="rId12">
            <a:extLst>
              <a:ext uri="{28A0092B-C50C-407E-A947-70E740481C1C}">
                <a14:useLocalDpi xmlns:a14="http://schemas.microsoft.com/office/drawing/2010/main" val="0"/>
              </a:ext>
            </a:extLst>
          </a:blip>
          <a:srcRect l="6896" t="30678" r="66520" b="33176"/>
          <a:stretch/>
        </p:blipFill>
        <p:spPr>
          <a:xfrm>
            <a:off x="8519692" y="-5018758"/>
            <a:ext cx="3241089" cy="2477729"/>
          </a:xfrm>
          <a:prstGeom prst="rect">
            <a:avLst/>
          </a:prstGeom>
        </p:spPr>
      </p:pic>
      <p:sp>
        <p:nvSpPr>
          <p:cNvPr id="53" name="Rectangle 52">
            <a:extLst>
              <a:ext uri="{FF2B5EF4-FFF2-40B4-BE49-F238E27FC236}">
                <a16:creationId xmlns:a16="http://schemas.microsoft.com/office/drawing/2014/main" id="{211CEE73-2688-8C80-E824-B5C1CB924265}"/>
              </a:ext>
            </a:extLst>
          </p:cNvPr>
          <p:cNvSpPr/>
          <p:nvPr/>
        </p:nvSpPr>
        <p:spPr>
          <a:xfrm>
            <a:off x="768938" y="-5105793"/>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C7C52D5-3D6A-DD39-CD0F-6E82D3CBE3A1}"/>
              </a:ext>
            </a:extLst>
          </p:cNvPr>
          <p:cNvSpPr/>
          <p:nvPr/>
        </p:nvSpPr>
        <p:spPr>
          <a:xfrm>
            <a:off x="8519692" y="-2998119"/>
            <a:ext cx="3321846" cy="21230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B5C6B605-AA45-0C9E-4BD7-5591171034B4}"/>
              </a:ext>
            </a:extLst>
          </p:cNvPr>
          <p:cNvCxnSpPr>
            <a:cxnSpLocks/>
          </p:cNvCxnSpPr>
          <p:nvPr/>
        </p:nvCxnSpPr>
        <p:spPr>
          <a:xfrm flipV="1">
            <a:off x="9285220" y="-2667466"/>
            <a:ext cx="321083" cy="61564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57609FFE-A191-92EA-50BE-D470C86B0C53}"/>
              </a:ext>
            </a:extLst>
          </p:cNvPr>
          <p:cNvCxnSpPr>
            <a:cxnSpLocks/>
          </p:cNvCxnSpPr>
          <p:nvPr/>
        </p:nvCxnSpPr>
        <p:spPr>
          <a:xfrm flipH="1">
            <a:off x="2053048" y="-6073423"/>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7201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573CABA-A1FB-FE95-F2DB-A0BA4ADA0D12}"/>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5ECFD74D-8CC3-2B2C-1282-AA1B44D45496}"/>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422400" y="-838201"/>
            <a:ext cx="15138400" cy="8238263"/>
          </a:xfrm>
          <a:prstGeom prst="rect">
            <a:avLst/>
          </a:prstGeom>
        </p:spPr>
      </p:pic>
      <p:pic>
        <p:nvPicPr>
          <p:cNvPr id="3" name="Picture 2">
            <a:extLst>
              <a:ext uri="{FF2B5EF4-FFF2-40B4-BE49-F238E27FC236}">
                <a16:creationId xmlns:a16="http://schemas.microsoft.com/office/drawing/2014/main" id="{97683CF5-B7F8-FB65-5F40-0D233F2751CA}"/>
              </a:ext>
            </a:extLst>
          </p:cNvPr>
          <p:cNvPicPr>
            <a:picLocks noChangeAspect="1"/>
          </p:cNvPicPr>
          <p:nvPr/>
        </p:nvPicPr>
        <p:blipFill>
          <a:blip r:embed="rId3">
            <a:extLst>
              <a:ext uri="{28A0092B-C50C-407E-A947-70E740481C1C}">
                <a14:useLocalDpi xmlns:a14="http://schemas.microsoft.com/office/drawing/2010/main" val="0"/>
              </a:ext>
            </a:extLst>
          </a:blip>
          <a:srcRect l="6660" t="32475" r="66094" b="47960"/>
          <a:stretch/>
        </p:blipFill>
        <p:spPr>
          <a:xfrm>
            <a:off x="1184686" y="1191983"/>
            <a:ext cx="3321847" cy="1341120"/>
          </a:xfrm>
          <a:prstGeom prst="rect">
            <a:avLst/>
          </a:prstGeom>
        </p:spPr>
      </p:pic>
      <p:pic>
        <p:nvPicPr>
          <p:cNvPr id="6" name="Picture 5">
            <a:extLst>
              <a:ext uri="{FF2B5EF4-FFF2-40B4-BE49-F238E27FC236}">
                <a16:creationId xmlns:a16="http://schemas.microsoft.com/office/drawing/2014/main" id="{F85F0AC0-E43E-C197-CE5D-B4569E5E4F45}"/>
              </a:ext>
            </a:extLst>
          </p:cNvPr>
          <p:cNvPicPr>
            <a:picLocks noChangeAspect="1"/>
          </p:cNvPicPr>
          <p:nvPr/>
        </p:nvPicPr>
        <p:blipFill>
          <a:blip r:embed="rId4">
            <a:extLst>
              <a:ext uri="{28A0092B-C50C-407E-A947-70E740481C1C}">
                <a14:useLocalDpi xmlns:a14="http://schemas.microsoft.com/office/drawing/2010/main" val="0"/>
              </a:ext>
            </a:extLst>
          </a:blip>
          <a:srcRect l="6466" t="35343" r="66287" b="45092"/>
          <a:stretch/>
        </p:blipFill>
        <p:spPr>
          <a:xfrm>
            <a:off x="1184686" y="2622128"/>
            <a:ext cx="3321847" cy="1341120"/>
          </a:xfrm>
          <a:prstGeom prst="rect">
            <a:avLst/>
          </a:prstGeom>
        </p:spPr>
      </p:pic>
      <p:pic>
        <p:nvPicPr>
          <p:cNvPr id="8" name="Picture 7">
            <a:extLst>
              <a:ext uri="{FF2B5EF4-FFF2-40B4-BE49-F238E27FC236}">
                <a16:creationId xmlns:a16="http://schemas.microsoft.com/office/drawing/2014/main" id="{A154A6C3-93CE-1A67-77D4-82B0EE6617DD}"/>
              </a:ext>
            </a:extLst>
          </p:cNvPr>
          <p:cNvPicPr>
            <a:picLocks noChangeAspect="1"/>
          </p:cNvPicPr>
          <p:nvPr/>
        </p:nvPicPr>
        <p:blipFill>
          <a:blip r:embed="rId5">
            <a:extLst>
              <a:ext uri="{28A0092B-C50C-407E-A947-70E740481C1C}">
                <a14:useLocalDpi xmlns:a14="http://schemas.microsoft.com/office/drawing/2010/main" val="0"/>
              </a:ext>
            </a:extLst>
          </a:blip>
          <a:srcRect l="6374" t="39731" r="66365" b="42906"/>
          <a:stretch/>
        </p:blipFill>
        <p:spPr>
          <a:xfrm>
            <a:off x="7498624" y="1406096"/>
            <a:ext cx="3323771" cy="1190171"/>
          </a:xfrm>
          <a:prstGeom prst="rect">
            <a:avLst/>
          </a:prstGeom>
        </p:spPr>
      </p:pic>
      <p:pic>
        <p:nvPicPr>
          <p:cNvPr id="16" name="Picture 15">
            <a:extLst>
              <a:ext uri="{FF2B5EF4-FFF2-40B4-BE49-F238E27FC236}">
                <a16:creationId xmlns:a16="http://schemas.microsoft.com/office/drawing/2014/main" id="{7ACC0A75-958E-F423-94CE-EDAE47D415D8}"/>
              </a:ext>
            </a:extLst>
          </p:cNvPr>
          <p:cNvPicPr>
            <a:picLocks noChangeAspect="1"/>
          </p:cNvPicPr>
          <p:nvPr/>
        </p:nvPicPr>
        <p:blipFill>
          <a:blip r:embed="rId4">
            <a:extLst>
              <a:ext uri="{28A0092B-C50C-407E-A947-70E740481C1C}">
                <a14:useLocalDpi xmlns:a14="http://schemas.microsoft.com/office/drawing/2010/main" val="0"/>
              </a:ext>
            </a:extLst>
          </a:blip>
          <a:srcRect l="6805" t="60270" r="65948" b="21655"/>
          <a:stretch/>
        </p:blipFill>
        <p:spPr>
          <a:xfrm>
            <a:off x="7573119" y="4554095"/>
            <a:ext cx="3321847" cy="1238987"/>
          </a:xfrm>
          <a:prstGeom prst="rect">
            <a:avLst/>
          </a:prstGeom>
        </p:spPr>
      </p:pic>
      <p:pic>
        <p:nvPicPr>
          <p:cNvPr id="17" name="Picture 16">
            <a:extLst>
              <a:ext uri="{FF2B5EF4-FFF2-40B4-BE49-F238E27FC236}">
                <a16:creationId xmlns:a16="http://schemas.microsoft.com/office/drawing/2014/main" id="{EED4F798-D30C-17EA-E564-B6D85CBD086F}"/>
              </a:ext>
            </a:extLst>
          </p:cNvPr>
          <p:cNvPicPr>
            <a:picLocks noChangeAspect="1"/>
          </p:cNvPicPr>
          <p:nvPr/>
        </p:nvPicPr>
        <p:blipFill>
          <a:blip r:embed="rId5">
            <a:extLst>
              <a:ext uri="{28A0092B-C50C-407E-A947-70E740481C1C}">
                <a14:useLocalDpi xmlns:a14="http://schemas.microsoft.com/office/drawing/2010/main" val="0"/>
              </a:ext>
            </a:extLst>
          </a:blip>
          <a:srcRect l="6218" t="60985" r="66521" b="21652"/>
          <a:stretch/>
        </p:blipFill>
        <p:spPr>
          <a:xfrm>
            <a:off x="7542165" y="2721787"/>
            <a:ext cx="3323771" cy="1190171"/>
          </a:xfrm>
          <a:prstGeom prst="rect">
            <a:avLst/>
          </a:prstGeom>
        </p:spPr>
      </p:pic>
      <p:pic>
        <p:nvPicPr>
          <p:cNvPr id="18" name="Picture 17">
            <a:extLst>
              <a:ext uri="{FF2B5EF4-FFF2-40B4-BE49-F238E27FC236}">
                <a16:creationId xmlns:a16="http://schemas.microsoft.com/office/drawing/2014/main" id="{C9D6BFE5-A3F3-A982-01E3-1C3AB0307C25}"/>
              </a:ext>
            </a:extLst>
          </p:cNvPr>
          <p:cNvPicPr>
            <a:picLocks noChangeAspect="1"/>
          </p:cNvPicPr>
          <p:nvPr/>
        </p:nvPicPr>
        <p:blipFill>
          <a:blip r:embed="rId3">
            <a:extLst>
              <a:ext uri="{28A0092B-C50C-407E-A947-70E740481C1C}">
                <a14:useLocalDpi xmlns:a14="http://schemas.microsoft.com/office/drawing/2010/main" val="0"/>
              </a:ext>
            </a:extLst>
          </a:blip>
          <a:srcRect l="6507" t="55893" r="66247" b="24542"/>
          <a:stretch/>
        </p:blipFill>
        <p:spPr>
          <a:xfrm>
            <a:off x="1184687" y="4545503"/>
            <a:ext cx="3321847" cy="1341120"/>
          </a:xfrm>
          <a:prstGeom prst="rect">
            <a:avLst/>
          </a:prstGeom>
        </p:spPr>
      </p:pic>
      <p:pic>
        <p:nvPicPr>
          <p:cNvPr id="25" name="Picture 24">
            <a:extLst>
              <a:ext uri="{FF2B5EF4-FFF2-40B4-BE49-F238E27FC236}">
                <a16:creationId xmlns:a16="http://schemas.microsoft.com/office/drawing/2014/main" id="{9ECF6F2C-2E40-DB0E-9CB8-6627CEC65566}"/>
              </a:ext>
            </a:extLst>
          </p:cNvPr>
          <p:cNvPicPr>
            <a:picLocks noChangeAspect="1"/>
          </p:cNvPicPr>
          <p:nvPr/>
        </p:nvPicPr>
        <p:blipFill>
          <a:blip r:embed="rId6">
            <a:extLst>
              <a:ext uri="{28A0092B-C50C-407E-A947-70E740481C1C}">
                <a14:useLocalDpi xmlns:a14="http://schemas.microsoft.com/office/drawing/2010/main" val="0"/>
              </a:ext>
            </a:extLst>
          </a:blip>
          <a:srcRect l="15674" t="22905" r="35951" b="71055"/>
          <a:stretch/>
        </p:blipFill>
        <p:spPr>
          <a:xfrm>
            <a:off x="452803" y="4047356"/>
            <a:ext cx="5643197" cy="414039"/>
          </a:xfrm>
          <a:prstGeom prst="rect">
            <a:avLst/>
          </a:prstGeom>
        </p:spPr>
      </p:pic>
      <p:pic>
        <p:nvPicPr>
          <p:cNvPr id="29" name="Picture 28">
            <a:extLst>
              <a:ext uri="{FF2B5EF4-FFF2-40B4-BE49-F238E27FC236}">
                <a16:creationId xmlns:a16="http://schemas.microsoft.com/office/drawing/2014/main" id="{F49EFDE4-A1F8-ACD2-86FC-7C50710E2A46}"/>
              </a:ext>
            </a:extLst>
          </p:cNvPr>
          <p:cNvPicPr>
            <a:picLocks noChangeAspect="1"/>
          </p:cNvPicPr>
          <p:nvPr/>
        </p:nvPicPr>
        <p:blipFill>
          <a:blip r:embed="rId7">
            <a:extLst>
              <a:ext uri="{28A0092B-C50C-407E-A947-70E740481C1C}">
                <a14:useLocalDpi xmlns:a14="http://schemas.microsoft.com/office/drawing/2010/main" val="0"/>
              </a:ext>
            </a:extLst>
          </a:blip>
          <a:srcRect l="15292" t="23853" r="38994" b="71477"/>
          <a:stretch/>
        </p:blipFill>
        <p:spPr>
          <a:xfrm>
            <a:off x="6350748" y="4063876"/>
            <a:ext cx="5643197" cy="378140"/>
          </a:xfrm>
          <a:prstGeom prst="rect">
            <a:avLst/>
          </a:prstGeom>
        </p:spPr>
      </p:pic>
      <p:sp>
        <p:nvSpPr>
          <p:cNvPr id="30" name="TextBox 29">
            <a:extLst>
              <a:ext uri="{FF2B5EF4-FFF2-40B4-BE49-F238E27FC236}">
                <a16:creationId xmlns:a16="http://schemas.microsoft.com/office/drawing/2014/main" id="{EEBAC316-3239-51F1-2B4E-5AA2199004B4}"/>
              </a:ext>
            </a:extLst>
          </p:cNvPr>
          <p:cNvSpPr txBox="1"/>
          <p:nvPr/>
        </p:nvSpPr>
        <p:spPr>
          <a:xfrm>
            <a:off x="3027305" y="499922"/>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REGION &amp; SEGMENT</a:t>
            </a:r>
          </a:p>
        </p:txBody>
      </p:sp>
      <p:graphicFrame>
        <p:nvGraphicFramePr>
          <p:cNvPr id="2" name="Chart 1">
            <a:extLst>
              <a:ext uri="{FF2B5EF4-FFF2-40B4-BE49-F238E27FC236}">
                <a16:creationId xmlns:a16="http://schemas.microsoft.com/office/drawing/2014/main" id="{FD818A45-6D42-F9E5-68C3-F6BA874C34BA}"/>
              </a:ext>
            </a:extLst>
          </p:cNvPr>
          <p:cNvGraphicFramePr>
            <a:graphicFrameLocks/>
          </p:cNvGraphicFramePr>
          <p:nvPr>
            <p:extLst>
              <p:ext uri="{D42A27DB-BD31-4B8C-83A1-F6EECF244321}">
                <p14:modId xmlns:p14="http://schemas.microsoft.com/office/powerpoint/2010/main" val="1306116379"/>
              </p:ext>
            </p:extLst>
          </p:nvPr>
        </p:nvGraphicFramePr>
        <p:xfrm>
          <a:off x="478359" y="9393879"/>
          <a:ext cx="5617641" cy="435161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7F8363F8-4641-0DC5-3F19-E56A4447FD42}"/>
              </a:ext>
            </a:extLst>
          </p:cNvPr>
          <p:cNvGraphicFramePr>
            <a:graphicFrameLocks/>
          </p:cNvGraphicFramePr>
          <p:nvPr>
            <p:extLst>
              <p:ext uri="{D42A27DB-BD31-4B8C-83A1-F6EECF244321}">
                <p14:modId xmlns:p14="http://schemas.microsoft.com/office/powerpoint/2010/main" val="2284473836"/>
              </p:ext>
            </p:extLst>
          </p:nvPr>
        </p:nvGraphicFramePr>
        <p:xfrm>
          <a:off x="6276396" y="9393878"/>
          <a:ext cx="5617641" cy="4351619"/>
        </p:xfrm>
        <a:graphic>
          <a:graphicData uri="http://schemas.openxmlformats.org/drawingml/2006/chart">
            <c:chart xmlns:c="http://schemas.openxmlformats.org/drawingml/2006/chart" xmlns:r="http://schemas.openxmlformats.org/officeDocument/2006/relationships" r:id="rId9"/>
          </a:graphicData>
        </a:graphic>
      </p:graphicFrame>
      <p:sp>
        <p:nvSpPr>
          <p:cNvPr id="7" name="TextBox 6">
            <a:extLst>
              <a:ext uri="{FF2B5EF4-FFF2-40B4-BE49-F238E27FC236}">
                <a16:creationId xmlns:a16="http://schemas.microsoft.com/office/drawing/2014/main" id="{7475A629-1305-E5C2-F6BC-A9468CD924B0}"/>
              </a:ext>
            </a:extLst>
          </p:cNvPr>
          <p:cNvSpPr txBox="1"/>
          <p:nvPr/>
        </p:nvSpPr>
        <p:spPr>
          <a:xfrm>
            <a:off x="3027305" y="8228082"/>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REGION &amp; SEGMENT</a:t>
            </a:r>
          </a:p>
        </p:txBody>
      </p:sp>
      <p:sp>
        <p:nvSpPr>
          <p:cNvPr id="4" name="Rectangle 3">
            <a:extLst>
              <a:ext uri="{FF2B5EF4-FFF2-40B4-BE49-F238E27FC236}">
                <a16:creationId xmlns:a16="http://schemas.microsoft.com/office/drawing/2014/main" id="{8CCA4A65-6D2D-3356-50EB-3617348B0B57}"/>
              </a:ext>
            </a:extLst>
          </p:cNvPr>
          <p:cNvSpPr/>
          <p:nvPr/>
        </p:nvSpPr>
        <p:spPr>
          <a:xfrm>
            <a:off x="1184686" y="161067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438144-CEA9-94C6-B819-54D7E4F1B4CA}"/>
              </a:ext>
            </a:extLst>
          </p:cNvPr>
          <p:cNvSpPr/>
          <p:nvPr/>
        </p:nvSpPr>
        <p:spPr>
          <a:xfrm>
            <a:off x="1162917" y="2140449"/>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500318-A6B0-A014-413C-393CD1370CB6}"/>
              </a:ext>
            </a:extLst>
          </p:cNvPr>
          <p:cNvSpPr/>
          <p:nvPr/>
        </p:nvSpPr>
        <p:spPr>
          <a:xfrm>
            <a:off x="1141148" y="300404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6D254E-8400-C51F-44ED-F749A7977AAC}"/>
              </a:ext>
            </a:extLst>
          </p:cNvPr>
          <p:cNvSpPr/>
          <p:nvPr/>
        </p:nvSpPr>
        <p:spPr>
          <a:xfrm>
            <a:off x="1119379" y="3548330"/>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4DA175-ACB6-F64B-2FAA-6FFA99BEE30E}"/>
              </a:ext>
            </a:extLst>
          </p:cNvPr>
          <p:cNvSpPr/>
          <p:nvPr/>
        </p:nvSpPr>
        <p:spPr>
          <a:xfrm>
            <a:off x="1097610" y="4948953"/>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41835A-F9B7-E48C-D8CC-145043F1DF5F}"/>
              </a:ext>
            </a:extLst>
          </p:cNvPr>
          <p:cNvSpPr/>
          <p:nvPr/>
        </p:nvSpPr>
        <p:spPr>
          <a:xfrm>
            <a:off x="1075841" y="5507749"/>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D61B77-8CB8-D01A-8615-ADFDF0477DA6}"/>
              </a:ext>
            </a:extLst>
          </p:cNvPr>
          <p:cNvSpPr/>
          <p:nvPr/>
        </p:nvSpPr>
        <p:spPr>
          <a:xfrm>
            <a:off x="7469390" y="181385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ECC45F-F507-CB7E-F3B5-CEDBC21DF0ED}"/>
              </a:ext>
            </a:extLst>
          </p:cNvPr>
          <p:cNvSpPr/>
          <p:nvPr/>
        </p:nvSpPr>
        <p:spPr>
          <a:xfrm>
            <a:off x="7477379" y="218106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87C33C-D1CB-1DB8-10C0-A99F9D4A0249}"/>
              </a:ext>
            </a:extLst>
          </p:cNvPr>
          <p:cNvSpPr/>
          <p:nvPr/>
        </p:nvSpPr>
        <p:spPr>
          <a:xfrm>
            <a:off x="7523099" y="312594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FEA72-49F6-8BF1-51B9-C621D39E71F4}"/>
              </a:ext>
            </a:extLst>
          </p:cNvPr>
          <p:cNvSpPr/>
          <p:nvPr/>
        </p:nvSpPr>
        <p:spPr>
          <a:xfrm>
            <a:off x="7568819" y="347646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7A3D2FA-2244-15DF-7916-8865918A1D1A}"/>
              </a:ext>
            </a:extLst>
          </p:cNvPr>
          <p:cNvSpPr/>
          <p:nvPr/>
        </p:nvSpPr>
        <p:spPr>
          <a:xfrm>
            <a:off x="7614539" y="501570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3B84C2-BEC5-8665-4C7F-C726E91C15E8}"/>
              </a:ext>
            </a:extLst>
          </p:cNvPr>
          <p:cNvSpPr/>
          <p:nvPr/>
        </p:nvSpPr>
        <p:spPr>
          <a:xfrm>
            <a:off x="7660259" y="5381468"/>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98E925F-D1FB-8388-D031-7A4781703292}"/>
              </a:ext>
            </a:extLst>
          </p:cNvPr>
          <p:cNvCxnSpPr>
            <a:cxnSpLocks/>
          </p:cNvCxnSpPr>
          <p:nvPr/>
        </p:nvCxnSpPr>
        <p:spPr>
          <a:xfrm flipH="1">
            <a:off x="4584570" y="129042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5F25D56-BB72-B5A4-5C27-C161762DBD37}"/>
              </a:ext>
            </a:extLst>
          </p:cNvPr>
          <p:cNvCxnSpPr>
            <a:cxnSpLocks/>
          </p:cNvCxnSpPr>
          <p:nvPr/>
        </p:nvCxnSpPr>
        <p:spPr>
          <a:xfrm flipH="1">
            <a:off x="4599810" y="186954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D06C559-5BA7-974F-AD3B-A229A86DFBFC}"/>
              </a:ext>
            </a:extLst>
          </p:cNvPr>
          <p:cNvCxnSpPr>
            <a:cxnSpLocks/>
          </p:cNvCxnSpPr>
          <p:nvPr/>
        </p:nvCxnSpPr>
        <p:spPr>
          <a:xfrm flipH="1">
            <a:off x="4584570" y="272298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2FD053B-019F-957C-93CE-04D04E22AF21}"/>
              </a:ext>
            </a:extLst>
          </p:cNvPr>
          <p:cNvCxnSpPr>
            <a:cxnSpLocks/>
          </p:cNvCxnSpPr>
          <p:nvPr/>
        </p:nvCxnSpPr>
        <p:spPr>
          <a:xfrm flipH="1">
            <a:off x="4554090" y="331734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5124F630-9EF1-8576-798F-B61F37E4B369}"/>
              </a:ext>
            </a:extLst>
          </p:cNvPr>
          <p:cNvCxnSpPr>
            <a:cxnSpLocks/>
          </p:cNvCxnSpPr>
          <p:nvPr/>
        </p:nvCxnSpPr>
        <p:spPr>
          <a:xfrm flipH="1">
            <a:off x="4523610" y="473466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246332E-49BB-DA38-F8CE-73B85D25E1DB}"/>
              </a:ext>
            </a:extLst>
          </p:cNvPr>
          <p:cNvCxnSpPr>
            <a:cxnSpLocks/>
          </p:cNvCxnSpPr>
          <p:nvPr/>
        </p:nvCxnSpPr>
        <p:spPr>
          <a:xfrm flipH="1">
            <a:off x="4493130" y="526806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E4E798E-C210-8964-8329-FA143ED861FC}"/>
              </a:ext>
            </a:extLst>
          </p:cNvPr>
          <p:cNvCxnSpPr>
            <a:cxnSpLocks/>
          </p:cNvCxnSpPr>
          <p:nvPr/>
        </p:nvCxnSpPr>
        <p:spPr>
          <a:xfrm flipH="1">
            <a:off x="10893930" y="157998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B7C28F0-8913-6487-4D59-13A09CF08771}"/>
              </a:ext>
            </a:extLst>
          </p:cNvPr>
          <p:cNvCxnSpPr>
            <a:cxnSpLocks/>
          </p:cNvCxnSpPr>
          <p:nvPr/>
        </p:nvCxnSpPr>
        <p:spPr>
          <a:xfrm flipH="1">
            <a:off x="10944730" y="197114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EF6AC085-45A5-02D5-8B93-29E3513D82B3}"/>
              </a:ext>
            </a:extLst>
          </p:cNvPr>
          <p:cNvCxnSpPr>
            <a:cxnSpLocks/>
          </p:cNvCxnSpPr>
          <p:nvPr/>
        </p:nvCxnSpPr>
        <p:spPr>
          <a:xfrm flipH="1">
            <a:off x="10995530" y="293380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0762E09-84FC-AE4B-9808-E59FD0DFCAB5}"/>
              </a:ext>
            </a:extLst>
          </p:cNvPr>
          <p:cNvCxnSpPr>
            <a:cxnSpLocks/>
          </p:cNvCxnSpPr>
          <p:nvPr/>
        </p:nvCxnSpPr>
        <p:spPr>
          <a:xfrm flipH="1">
            <a:off x="11046330" y="329956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77D829F-07D0-63F6-7F64-41E674ECC370}"/>
              </a:ext>
            </a:extLst>
          </p:cNvPr>
          <p:cNvCxnSpPr>
            <a:cxnSpLocks/>
          </p:cNvCxnSpPr>
          <p:nvPr/>
        </p:nvCxnSpPr>
        <p:spPr>
          <a:xfrm flipH="1">
            <a:off x="11097130" y="478292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237E622-4DEB-0ABA-2ED1-94B90106E25C}"/>
              </a:ext>
            </a:extLst>
          </p:cNvPr>
          <p:cNvCxnSpPr>
            <a:cxnSpLocks/>
          </p:cNvCxnSpPr>
          <p:nvPr/>
        </p:nvCxnSpPr>
        <p:spPr>
          <a:xfrm flipH="1">
            <a:off x="11147930" y="5199487"/>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FC9A175-76EF-95CC-4378-B18C5A1DA299}"/>
              </a:ext>
            </a:extLst>
          </p:cNvPr>
          <p:cNvSpPr txBox="1"/>
          <p:nvPr/>
        </p:nvSpPr>
        <p:spPr>
          <a:xfrm>
            <a:off x="3182159" y="-7124993"/>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LOW PERFORMING PRODUCTS</a:t>
            </a:r>
          </a:p>
        </p:txBody>
      </p:sp>
      <p:graphicFrame>
        <p:nvGraphicFramePr>
          <p:cNvPr id="43" name="Chart 42">
            <a:extLst>
              <a:ext uri="{FF2B5EF4-FFF2-40B4-BE49-F238E27FC236}">
                <a16:creationId xmlns:a16="http://schemas.microsoft.com/office/drawing/2014/main" id="{34F9A6D4-6C33-88D9-8473-470D3B4A5DEF}"/>
              </a:ext>
            </a:extLst>
          </p:cNvPr>
          <p:cNvGraphicFramePr>
            <a:graphicFrameLocks/>
          </p:cNvGraphicFramePr>
          <p:nvPr>
            <p:extLst>
              <p:ext uri="{D42A27DB-BD31-4B8C-83A1-F6EECF244321}">
                <p14:modId xmlns:p14="http://schemas.microsoft.com/office/powerpoint/2010/main" val="762593865"/>
              </p:ext>
            </p:extLst>
          </p:nvPr>
        </p:nvGraphicFramePr>
        <p:xfrm>
          <a:off x="724708" y="-6268501"/>
          <a:ext cx="10667191" cy="5011493"/>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44490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03E7A1B-2165-05BA-C984-0841066E6F7B}"/>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44E1A7A2-E4DE-D822-F3BC-8F38B628EA6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8863" b="43887"/>
          <a:stretch/>
        </p:blipFill>
        <p:spPr>
          <a:xfrm>
            <a:off x="-1262885" y="-561668"/>
            <a:ext cx="15182085" cy="8584790"/>
          </a:xfrm>
          <a:prstGeom prst="rect">
            <a:avLst/>
          </a:prstGeom>
        </p:spPr>
      </p:pic>
      <p:graphicFrame>
        <p:nvGraphicFramePr>
          <p:cNvPr id="2" name="Chart 1">
            <a:extLst>
              <a:ext uri="{FF2B5EF4-FFF2-40B4-BE49-F238E27FC236}">
                <a16:creationId xmlns:a16="http://schemas.microsoft.com/office/drawing/2014/main" id="{4E5A4E44-F871-29E0-5D8C-3F3D65975D5A}"/>
              </a:ext>
            </a:extLst>
          </p:cNvPr>
          <p:cNvGraphicFramePr>
            <a:graphicFrameLocks/>
          </p:cNvGraphicFramePr>
          <p:nvPr>
            <p:extLst>
              <p:ext uri="{D42A27DB-BD31-4B8C-83A1-F6EECF244321}">
                <p14:modId xmlns:p14="http://schemas.microsoft.com/office/powerpoint/2010/main" val="3000944089"/>
              </p:ext>
            </p:extLst>
          </p:nvPr>
        </p:nvGraphicFramePr>
        <p:xfrm>
          <a:off x="478359" y="1754210"/>
          <a:ext cx="5617641" cy="43516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63DF1441-12EF-4299-F019-9C52A222A50B}"/>
              </a:ext>
            </a:extLst>
          </p:cNvPr>
          <p:cNvGraphicFramePr>
            <a:graphicFrameLocks/>
          </p:cNvGraphicFramePr>
          <p:nvPr>
            <p:extLst>
              <p:ext uri="{D42A27DB-BD31-4B8C-83A1-F6EECF244321}">
                <p14:modId xmlns:p14="http://schemas.microsoft.com/office/powerpoint/2010/main" val="1122804030"/>
              </p:ext>
            </p:extLst>
          </p:nvPr>
        </p:nvGraphicFramePr>
        <p:xfrm>
          <a:off x="6276396" y="1754209"/>
          <a:ext cx="5617641" cy="435161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52D7618B-D3C3-6FCA-1EF1-1B99E6BE5BFE}"/>
              </a:ext>
            </a:extLst>
          </p:cNvPr>
          <p:cNvSpPr txBox="1"/>
          <p:nvPr/>
        </p:nvSpPr>
        <p:spPr>
          <a:xfrm>
            <a:off x="3027305" y="588413"/>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REGION &amp; SEGMENT</a:t>
            </a:r>
          </a:p>
        </p:txBody>
      </p:sp>
      <p:pic>
        <p:nvPicPr>
          <p:cNvPr id="48" name="Picture 47">
            <a:extLst>
              <a:ext uri="{FF2B5EF4-FFF2-40B4-BE49-F238E27FC236}">
                <a16:creationId xmlns:a16="http://schemas.microsoft.com/office/drawing/2014/main" id="{2F204EB4-2CDA-26F0-8BCA-EDB00129B095}"/>
              </a:ext>
            </a:extLst>
          </p:cNvPr>
          <p:cNvPicPr>
            <a:picLocks noChangeAspect="1"/>
          </p:cNvPicPr>
          <p:nvPr/>
        </p:nvPicPr>
        <p:blipFill>
          <a:blip r:embed="rId5">
            <a:extLst>
              <a:ext uri="{28A0092B-C50C-407E-A947-70E740481C1C}">
                <a14:useLocalDpi xmlns:a14="http://schemas.microsoft.com/office/drawing/2010/main" val="0"/>
              </a:ext>
            </a:extLst>
          </a:blip>
          <a:srcRect l="6660" t="32475" r="66094" b="47960"/>
          <a:stretch/>
        </p:blipFill>
        <p:spPr>
          <a:xfrm>
            <a:off x="1184686" y="-9069617"/>
            <a:ext cx="3321847" cy="1341120"/>
          </a:xfrm>
          <a:prstGeom prst="rect">
            <a:avLst/>
          </a:prstGeom>
        </p:spPr>
      </p:pic>
      <p:pic>
        <p:nvPicPr>
          <p:cNvPr id="49" name="Picture 48">
            <a:extLst>
              <a:ext uri="{FF2B5EF4-FFF2-40B4-BE49-F238E27FC236}">
                <a16:creationId xmlns:a16="http://schemas.microsoft.com/office/drawing/2014/main" id="{DA704BEE-6321-BC1D-05F2-D943415DFA19}"/>
              </a:ext>
            </a:extLst>
          </p:cNvPr>
          <p:cNvPicPr>
            <a:picLocks noChangeAspect="1"/>
          </p:cNvPicPr>
          <p:nvPr/>
        </p:nvPicPr>
        <p:blipFill>
          <a:blip r:embed="rId6">
            <a:extLst>
              <a:ext uri="{28A0092B-C50C-407E-A947-70E740481C1C}">
                <a14:useLocalDpi xmlns:a14="http://schemas.microsoft.com/office/drawing/2010/main" val="0"/>
              </a:ext>
            </a:extLst>
          </a:blip>
          <a:srcRect l="6466" t="35343" r="66287" b="45092"/>
          <a:stretch/>
        </p:blipFill>
        <p:spPr>
          <a:xfrm>
            <a:off x="1184686" y="-7639472"/>
            <a:ext cx="3321847" cy="1341120"/>
          </a:xfrm>
          <a:prstGeom prst="rect">
            <a:avLst/>
          </a:prstGeom>
        </p:spPr>
      </p:pic>
      <p:pic>
        <p:nvPicPr>
          <p:cNvPr id="50" name="Picture 49">
            <a:extLst>
              <a:ext uri="{FF2B5EF4-FFF2-40B4-BE49-F238E27FC236}">
                <a16:creationId xmlns:a16="http://schemas.microsoft.com/office/drawing/2014/main" id="{BA164AD2-2C7B-A604-F62B-0DB34FC346A3}"/>
              </a:ext>
            </a:extLst>
          </p:cNvPr>
          <p:cNvPicPr>
            <a:picLocks noChangeAspect="1"/>
          </p:cNvPicPr>
          <p:nvPr/>
        </p:nvPicPr>
        <p:blipFill>
          <a:blip r:embed="rId7">
            <a:extLst>
              <a:ext uri="{28A0092B-C50C-407E-A947-70E740481C1C}">
                <a14:useLocalDpi xmlns:a14="http://schemas.microsoft.com/office/drawing/2010/main" val="0"/>
              </a:ext>
            </a:extLst>
          </a:blip>
          <a:srcRect l="6374" t="39731" r="66365" b="42906"/>
          <a:stretch/>
        </p:blipFill>
        <p:spPr>
          <a:xfrm>
            <a:off x="7498624" y="-8855504"/>
            <a:ext cx="3323771" cy="1190171"/>
          </a:xfrm>
          <a:prstGeom prst="rect">
            <a:avLst/>
          </a:prstGeom>
        </p:spPr>
      </p:pic>
      <p:pic>
        <p:nvPicPr>
          <p:cNvPr id="51" name="Picture 50">
            <a:extLst>
              <a:ext uri="{FF2B5EF4-FFF2-40B4-BE49-F238E27FC236}">
                <a16:creationId xmlns:a16="http://schemas.microsoft.com/office/drawing/2014/main" id="{808E0FDF-95BC-6E43-B88D-81033590DB0B}"/>
              </a:ext>
            </a:extLst>
          </p:cNvPr>
          <p:cNvPicPr>
            <a:picLocks noChangeAspect="1"/>
          </p:cNvPicPr>
          <p:nvPr/>
        </p:nvPicPr>
        <p:blipFill>
          <a:blip r:embed="rId6">
            <a:extLst>
              <a:ext uri="{28A0092B-C50C-407E-A947-70E740481C1C}">
                <a14:useLocalDpi xmlns:a14="http://schemas.microsoft.com/office/drawing/2010/main" val="0"/>
              </a:ext>
            </a:extLst>
          </a:blip>
          <a:srcRect l="6805" t="60270" r="65948" b="21655"/>
          <a:stretch/>
        </p:blipFill>
        <p:spPr>
          <a:xfrm>
            <a:off x="7573119" y="-5707505"/>
            <a:ext cx="3321847" cy="1238987"/>
          </a:xfrm>
          <a:prstGeom prst="rect">
            <a:avLst/>
          </a:prstGeom>
        </p:spPr>
      </p:pic>
      <p:pic>
        <p:nvPicPr>
          <p:cNvPr id="52" name="Picture 51">
            <a:extLst>
              <a:ext uri="{FF2B5EF4-FFF2-40B4-BE49-F238E27FC236}">
                <a16:creationId xmlns:a16="http://schemas.microsoft.com/office/drawing/2014/main" id="{6CDDCDDE-A593-30B1-7A39-E9E1FFBF7D43}"/>
              </a:ext>
            </a:extLst>
          </p:cNvPr>
          <p:cNvPicPr>
            <a:picLocks noChangeAspect="1"/>
          </p:cNvPicPr>
          <p:nvPr/>
        </p:nvPicPr>
        <p:blipFill>
          <a:blip r:embed="rId7">
            <a:extLst>
              <a:ext uri="{28A0092B-C50C-407E-A947-70E740481C1C}">
                <a14:useLocalDpi xmlns:a14="http://schemas.microsoft.com/office/drawing/2010/main" val="0"/>
              </a:ext>
            </a:extLst>
          </a:blip>
          <a:srcRect l="6218" t="60985" r="66521" b="21652"/>
          <a:stretch/>
        </p:blipFill>
        <p:spPr>
          <a:xfrm>
            <a:off x="7542165" y="-7539813"/>
            <a:ext cx="3323771" cy="1190171"/>
          </a:xfrm>
          <a:prstGeom prst="rect">
            <a:avLst/>
          </a:prstGeom>
        </p:spPr>
      </p:pic>
      <p:pic>
        <p:nvPicPr>
          <p:cNvPr id="53" name="Picture 52">
            <a:extLst>
              <a:ext uri="{FF2B5EF4-FFF2-40B4-BE49-F238E27FC236}">
                <a16:creationId xmlns:a16="http://schemas.microsoft.com/office/drawing/2014/main" id="{DC3979BB-73F8-618E-8F4A-2885F3B3C015}"/>
              </a:ext>
            </a:extLst>
          </p:cNvPr>
          <p:cNvPicPr>
            <a:picLocks noChangeAspect="1"/>
          </p:cNvPicPr>
          <p:nvPr/>
        </p:nvPicPr>
        <p:blipFill>
          <a:blip r:embed="rId5">
            <a:extLst>
              <a:ext uri="{28A0092B-C50C-407E-A947-70E740481C1C}">
                <a14:useLocalDpi xmlns:a14="http://schemas.microsoft.com/office/drawing/2010/main" val="0"/>
              </a:ext>
            </a:extLst>
          </a:blip>
          <a:srcRect l="6507" t="55893" r="66247" b="24542"/>
          <a:stretch/>
        </p:blipFill>
        <p:spPr>
          <a:xfrm>
            <a:off x="1184687" y="-5716097"/>
            <a:ext cx="3321847" cy="1341120"/>
          </a:xfrm>
          <a:prstGeom prst="rect">
            <a:avLst/>
          </a:prstGeom>
        </p:spPr>
      </p:pic>
      <p:pic>
        <p:nvPicPr>
          <p:cNvPr id="54" name="Picture 53">
            <a:extLst>
              <a:ext uri="{FF2B5EF4-FFF2-40B4-BE49-F238E27FC236}">
                <a16:creationId xmlns:a16="http://schemas.microsoft.com/office/drawing/2014/main" id="{B29BA302-8B35-93C8-F4C4-282EE1461EB9}"/>
              </a:ext>
            </a:extLst>
          </p:cNvPr>
          <p:cNvPicPr>
            <a:picLocks noChangeAspect="1"/>
          </p:cNvPicPr>
          <p:nvPr/>
        </p:nvPicPr>
        <p:blipFill>
          <a:blip r:embed="rId8">
            <a:extLst>
              <a:ext uri="{28A0092B-C50C-407E-A947-70E740481C1C}">
                <a14:useLocalDpi xmlns:a14="http://schemas.microsoft.com/office/drawing/2010/main" val="0"/>
              </a:ext>
            </a:extLst>
          </a:blip>
          <a:srcRect l="15674" t="22905" r="35951" b="71055"/>
          <a:stretch/>
        </p:blipFill>
        <p:spPr>
          <a:xfrm>
            <a:off x="452803" y="-6214244"/>
            <a:ext cx="5643197" cy="414039"/>
          </a:xfrm>
          <a:prstGeom prst="rect">
            <a:avLst/>
          </a:prstGeom>
        </p:spPr>
      </p:pic>
      <p:pic>
        <p:nvPicPr>
          <p:cNvPr id="55" name="Picture 54">
            <a:extLst>
              <a:ext uri="{FF2B5EF4-FFF2-40B4-BE49-F238E27FC236}">
                <a16:creationId xmlns:a16="http://schemas.microsoft.com/office/drawing/2014/main" id="{A6075BB3-20D9-ABF4-3F76-9A08C7ECC614}"/>
              </a:ext>
            </a:extLst>
          </p:cNvPr>
          <p:cNvPicPr>
            <a:picLocks noChangeAspect="1"/>
          </p:cNvPicPr>
          <p:nvPr/>
        </p:nvPicPr>
        <p:blipFill>
          <a:blip r:embed="rId9">
            <a:extLst>
              <a:ext uri="{28A0092B-C50C-407E-A947-70E740481C1C}">
                <a14:useLocalDpi xmlns:a14="http://schemas.microsoft.com/office/drawing/2010/main" val="0"/>
              </a:ext>
            </a:extLst>
          </a:blip>
          <a:srcRect l="15292" t="23853" r="38994" b="71477"/>
          <a:stretch/>
        </p:blipFill>
        <p:spPr>
          <a:xfrm>
            <a:off x="6350748" y="-6197724"/>
            <a:ext cx="5643197" cy="378140"/>
          </a:xfrm>
          <a:prstGeom prst="rect">
            <a:avLst/>
          </a:prstGeom>
        </p:spPr>
      </p:pic>
      <p:sp>
        <p:nvSpPr>
          <p:cNvPr id="56" name="TextBox 55">
            <a:extLst>
              <a:ext uri="{FF2B5EF4-FFF2-40B4-BE49-F238E27FC236}">
                <a16:creationId xmlns:a16="http://schemas.microsoft.com/office/drawing/2014/main" id="{B7168221-10E7-E717-F972-58CE9051016D}"/>
              </a:ext>
            </a:extLst>
          </p:cNvPr>
          <p:cNvSpPr txBox="1"/>
          <p:nvPr/>
        </p:nvSpPr>
        <p:spPr>
          <a:xfrm>
            <a:off x="3027305" y="-9761678"/>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SALES BY REGION &amp; SEGMENT</a:t>
            </a:r>
          </a:p>
        </p:txBody>
      </p:sp>
      <p:sp>
        <p:nvSpPr>
          <p:cNvPr id="57" name="Rectangle 56">
            <a:extLst>
              <a:ext uri="{FF2B5EF4-FFF2-40B4-BE49-F238E27FC236}">
                <a16:creationId xmlns:a16="http://schemas.microsoft.com/office/drawing/2014/main" id="{DE86B682-0574-FB5D-EACB-56D955EC2D3E}"/>
              </a:ext>
            </a:extLst>
          </p:cNvPr>
          <p:cNvSpPr/>
          <p:nvPr/>
        </p:nvSpPr>
        <p:spPr>
          <a:xfrm>
            <a:off x="1184686" y="-865092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983B298-A4B2-2997-83B8-A244FF80CB3D}"/>
              </a:ext>
            </a:extLst>
          </p:cNvPr>
          <p:cNvSpPr/>
          <p:nvPr/>
        </p:nvSpPr>
        <p:spPr>
          <a:xfrm>
            <a:off x="1162917" y="-8121151"/>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ABAA7E5-2D85-011C-642E-14E8F3B95F7F}"/>
              </a:ext>
            </a:extLst>
          </p:cNvPr>
          <p:cNvSpPr/>
          <p:nvPr/>
        </p:nvSpPr>
        <p:spPr>
          <a:xfrm>
            <a:off x="1141148" y="-7257553"/>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22CBF3A-3A27-279B-950B-C666C926E4B5}"/>
              </a:ext>
            </a:extLst>
          </p:cNvPr>
          <p:cNvSpPr/>
          <p:nvPr/>
        </p:nvSpPr>
        <p:spPr>
          <a:xfrm>
            <a:off x="1119379" y="-6713270"/>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038149A-F82F-376E-709E-CF8A146F71C8}"/>
              </a:ext>
            </a:extLst>
          </p:cNvPr>
          <p:cNvSpPr/>
          <p:nvPr/>
        </p:nvSpPr>
        <p:spPr>
          <a:xfrm>
            <a:off x="1097610" y="-5312647"/>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B0F83BF-3CD1-8C1C-1DA2-4EFE6CD07A40}"/>
              </a:ext>
            </a:extLst>
          </p:cNvPr>
          <p:cNvSpPr/>
          <p:nvPr/>
        </p:nvSpPr>
        <p:spPr>
          <a:xfrm>
            <a:off x="1075841" y="-4753851"/>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4D60DEC-CE66-DA4F-5955-515DF610F52D}"/>
              </a:ext>
            </a:extLst>
          </p:cNvPr>
          <p:cNvSpPr/>
          <p:nvPr/>
        </p:nvSpPr>
        <p:spPr>
          <a:xfrm>
            <a:off x="7469390" y="-8447743"/>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7F00AE8-01BD-D6F6-EFFC-BF30A0AA9559}"/>
              </a:ext>
            </a:extLst>
          </p:cNvPr>
          <p:cNvSpPr/>
          <p:nvPr/>
        </p:nvSpPr>
        <p:spPr>
          <a:xfrm>
            <a:off x="7477379" y="-808053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26CC09D-36EC-C9BE-7D0C-69D87791D7F3}"/>
              </a:ext>
            </a:extLst>
          </p:cNvPr>
          <p:cNvSpPr/>
          <p:nvPr/>
        </p:nvSpPr>
        <p:spPr>
          <a:xfrm>
            <a:off x="7523099" y="-713565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DCE5B33-4276-6001-0F28-47CB25CD08FE}"/>
              </a:ext>
            </a:extLst>
          </p:cNvPr>
          <p:cNvSpPr/>
          <p:nvPr/>
        </p:nvSpPr>
        <p:spPr>
          <a:xfrm>
            <a:off x="7568819" y="-678513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844B72-6707-85C6-D015-98AF04944D48}"/>
              </a:ext>
            </a:extLst>
          </p:cNvPr>
          <p:cNvSpPr/>
          <p:nvPr/>
        </p:nvSpPr>
        <p:spPr>
          <a:xfrm>
            <a:off x="7614539" y="-524589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A1A98A8-ECFC-D64C-A29E-4BF17C3ED52F}"/>
              </a:ext>
            </a:extLst>
          </p:cNvPr>
          <p:cNvSpPr/>
          <p:nvPr/>
        </p:nvSpPr>
        <p:spPr>
          <a:xfrm>
            <a:off x="7660259" y="-4880132"/>
            <a:ext cx="3390901" cy="23174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45E5D0C-369A-5CB3-DD21-8C7B354B8EC6}"/>
              </a:ext>
            </a:extLst>
          </p:cNvPr>
          <p:cNvCxnSpPr>
            <a:cxnSpLocks/>
          </p:cNvCxnSpPr>
          <p:nvPr/>
        </p:nvCxnSpPr>
        <p:spPr>
          <a:xfrm flipH="1">
            <a:off x="4584570" y="-897117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DCA67D9-72FF-7463-22C6-F6EA9A050AB2}"/>
              </a:ext>
            </a:extLst>
          </p:cNvPr>
          <p:cNvCxnSpPr>
            <a:cxnSpLocks/>
          </p:cNvCxnSpPr>
          <p:nvPr/>
        </p:nvCxnSpPr>
        <p:spPr>
          <a:xfrm flipH="1">
            <a:off x="4599810" y="-839205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11675E0B-F955-798C-E9F3-B78BE686EB04}"/>
              </a:ext>
            </a:extLst>
          </p:cNvPr>
          <p:cNvCxnSpPr>
            <a:cxnSpLocks/>
          </p:cNvCxnSpPr>
          <p:nvPr/>
        </p:nvCxnSpPr>
        <p:spPr>
          <a:xfrm flipH="1">
            <a:off x="4584570" y="-753861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023E3AC-2987-9CBB-B484-F5FCE4B3613B}"/>
              </a:ext>
            </a:extLst>
          </p:cNvPr>
          <p:cNvCxnSpPr>
            <a:cxnSpLocks/>
          </p:cNvCxnSpPr>
          <p:nvPr/>
        </p:nvCxnSpPr>
        <p:spPr>
          <a:xfrm flipH="1">
            <a:off x="4554090" y="-694425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07EFAEB6-323D-8724-0B35-3C86FDEA1DF9}"/>
              </a:ext>
            </a:extLst>
          </p:cNvPr>
          <p:cNvCxnSpPr>
            <a:cxnSpLocks/>
          </p:cNvCxnSpPr>
          <p:nvPr/>
        </p:nvCxnSpPr>
        <p:spPr>
          <a:xfrm flipH="1">
            <a:off x="4523610" y="-552693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567209-FF8A-D868-8F87-C5F5DD0922A7}"/>
              </a:ext>
            </a:extLst>
          </p:cNvPr>
          <p:cNvCxnSpPr>
            <a:cxnSpLocks/>
          </p:cNvCxnSpPr>
          <p:nvPr/>
        </p:nvCxnSpPr>
        <p:spPr>
          <a:xfrm flipH="1">
            <a:off x="4493130" y="-499353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32033863-607D-FBCA-A7F6-F02765D9A14D}"/>
              </a:ext>
            </a:extLst>
          </p:cNvPr>
          <p:cNvCxnSpPr>
            <a:cxnSpLocks/>
          </p:cNvCxnSpPr>
          <p:nvPr/>
        </p:nvCxnSpPr>
        <p:spPr>
          <a:xfrm flipH="1">
            <a:off x="10893930" y="-868161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AE6961CC-509F-FD23-D022-C1022F90D70D}"/>
              </a:ext>
            </a:extLst>
          </p:cNvPr>
          <p:cNvCxnSpPr>
            <a:cxnSpLocks/>
          </p:cNvCxnSpPr>
          <p:nvPr/>
        </p:nvCxnSpPr>
        <p:spPr>
          <a:xfrm flipH="1">
            <a:off x="10944730" y="-829045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E7A53A8-8031-2358-2B9B-5CDFEACE5361}"/>
              </a:ext>
            </a:extLst>
          </p:cNvPr>
          <p:cNvCxnSpPr>
            <a:cxnSpLocks/>
          </p:cNvCxnSpPr>
          <p:nvPr/>
        </p:nvCxnSpPr>
        <p:spPr>
          <a:xfrm flipH="1">
            <a:off x="10995530" y="-732779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58EDA61B-A133-E12F-2E67-2ABF628900D2}"/>
              </a:ext>
            </a:extLst>
          </p:cNvPr>
          <p:cNvCxnSpPr>
            <a:cxnSpLocks/>
          </p:cNvCxnSpPr>
          <p:nvPr/>
        </p:nvCxnSpPr>
        <p:spPr>
          <a:xfrm flipH="1">
            <a:off x="11046330" y="-696203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5CAA859-93F9-D159-82E0-132CFCEB55AB}"/>
              </a:ext>
            </a:extLst>
          </p:cNvPr>
          <p:cNvCxnSpPr>
            <a:cxnSpLocks/>
          </p:cNvCxnSpPr>
          <p:nvPr/>
        </p:nvCxnSpPr>
        <p:spPr>
          <a:xfrm flipH="1">
            <a:off x="11097130" y="-547867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C1293287-98EA-11C0-BF16-C2195A3BF253}"/>
              </a:ext>
            </a:extLst>
          </p:cNvPr>
          <p:cNvCxnSpPr>
            <a:cxnSpLocks/>
          </p:cNvCxnSpPr>
          <p:nvPr/>
        </p:nvCxnSpPr>
        <p:spPr>
          <a:xfrm flipH="1">
            <a:off x="11147930" y="-5062113"/>
            <a:ext cx="553849" cy="32426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915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2946857-F806-874A-9555-6080DC06F6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EF5D42-3843-AFDD-4C4A-D77C36B8D211}"/>
              </a:ext>
            </a:extLst>
          </p:cNvPr>
          <p:cNvPicPr>
            <a:picLocks noChangeAspect="1"/>
          </p:cNvPicPr>
          <p:nvPr/>
        </p:nvPicPr>
        <p:blipFill>
          <a:blip r:embed="rId2">
            <a:alphaModFix amt="0"/>
            <a:extLst>
              <a:ext uri="{28A0092B-C50C-407E-A947-70E740481C1C}">
                <a14:useLocalDpi xmlns:a14="http://schemas.microsoft.com/office/drawing/2010/main" val="0"/>
              </a:ext>
            </a:extLst>
          </a:blip>
          <a:srcRect t="20867" r="41000" b="8269"/>
          <a:stretch/>
        </p:blipFill>
        <p:spPr>
          <a:xfrm>
            <a:off x="-1032387" y="-796413"/>
            <a:ext cx="14276439" cy="8790039"/>
          </a:xfrm>
          <a:prstGeom prst="rect">
            <a:avLst/>
          </a:prstGeom>
        </p:spPr>
      </p:pic>
      <p:sp>
        <p:nvSpPr>
          <p:cNvPr id="2" name="Oval 1">
            <a:extLst>
              <a:ext uri="{FF2B5EF4-FFF2-40B4-BE49-F238E27FC236}">
                <a16:creationId xmlns:a16="http://schemas.microsoft.com/office/drawing/2014/main" id="{357BA30D-DA91-F5CA-5054-A29A9C0EAB89}"/>
              </a:ext>
            </a:extLst>
          </p:cNvPr>
          <p:cNvSpPr/>
          <p:nvPr/>
        </p:nvSpPr>
        <p:spPr>
          <a:xfrm>
            <a:off x="2247900" y="-11916"/>
            <a:ext cx="7524750" cy="6869916"/>
          </a:xfrm>
          <a:prstGeom prst="ellipse">
            <a:avLst/>
          </a:prstGeom>
          <a:solidFill>
            <a:schemeClr val="tx1">
              <a:lumMod val="95000"/>
              <a:lumOff val="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38DE27C-B503-FDA3-EEC2-3455E144A7F9}"/>
              </a:ext>
            </a:extLst>
          </p:cNvPr>
          <p:cNvSpPr txBox="1"/>
          <p:nvPr/>
        </p:nvSpPr>
        <p:spPr>
          <a:xfrm>
            <a:off x="3748229" y="2084214"/>
            <a:ext cx="4524091" cy="2677656"/>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MACROS &amp; WHAT IF  ANALYSIS</a:t>
            </a:r>
          </a:p>
        </p:txBody>
      </p:sp>
      <p:sp>
        <p:nvSpPr>
          <p:cNvPr id="3" name="TextBox 2">
            <a:extLst>
              <a:ext uri="{FF2B5EF4-FFF2-40B4-BE49-F238E27FC236}">
                <a16:creationId xmlns:a16="http://schemas.microsoft.com/office/drawing/2014/main" id="{8226AC79-EA7C-1B4F-003A-07170E1C12AB}"/>
              </a:ext>
            </a:extLst>
          </p:cNvPr>
          <p:cNvSpPr txBox="1"/>
          <p:nvPr/>
        </p:nvSpPr>
        <p:spPr>
          <a:xfrm>
            <a:off x="3405852" y="9646376"/>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WHAT IF ANALYSIS</a:t>
            </a:r>
          </a:p>
        </p:txBody>
      </p:sp>
      <p:pic>
        <p:nvPicPr>
          <p:cNvPr id="4" name="Picture 3">
            <a:extLst>
              <a:ext uri="{FF2B5EF4-FFF2-40B4-BE49-F238E27FC236}">
                <a16:creationId xmlns:a16="http://schemas.microsoft.com/office/drawing/2014/main" id="{A6F1CF62-20A8-6438-87E1-5F15B1C63B0C}"/>
              </a:ext>
            </a:extLst>
          </p:cNvPr>
          <p:cNvPicPr>
            <a:picLocks noChangeAspect="1"/>
          </p:cNvPicPr>
          <p:nvPr/>
        </p:nvPicPr>
        <p:blipFill>
          <a:blip r:embed="rId3">
            <a:extLst>
              <a:ext uri="{28A0092B-C50C-407E-A947-70E740481C1C}">
                <a14:useLocalDpi xmlns:a14="http://schemas.microsoft.com/office/drawing/2010/main" val="0"/>
              </a:ext>
            </a:extLst>
          </a:blip>
          <a:srcRect l="9533" t="39457" r="38682" b="23078"/>
          <a:stretch/>
        </p:blipFill>
        <p:spPr>
          <a:xfrm>
            <a:off x="4622377" y="12545684"/>
            <a:ext cx="6651413" cy="2833872"/>
          </a:xfrm>
          <a:prstGeom prst="rect">
            <a:avLst/>
          </a:prstGeom>
        </p:spPr>
      </p:pic>
      <p:pic>
        <p:nvPicPr>
          <p:cNvPr id="5" name="Picture 4">
            <a:extLst>
              <a:ext uri="{FF2B5EF4-FFF2-40B4-BE49-F238E27FC236}">
                <a16:creationId xmlns:a16="http://schemas.microsoft.com/office/drawing/2014/main" id="{219F4FA6-18F9-3DE2-C02B-FE599C2237CF}"/>
              </a:ext>
            </a:extLst>
          </p:cNvPr>
          <p:cNvPicPr>
            <a:picLocks noChangeAspect="1"/>
          </p:cNvPicPr>
          <p:nvPr/>
        </p:nvPicPr>
        <p:blipFill>
          <a:blip r:embed="rId4">
            <a:extLst>
              <a:ext uri="{28A0092B-C50C-407E-A947-70E740481C1C}">
                <a14:useLocalDpi xmlns:a14="http://schemas.microsoft.com/office/drawing/2010/main" val="0"/>
              </a:ext>
            </a:extLst>
          </a:blip>
          <a:srcRect l="10906" t="35562" r="70500" b="16415"/>
          <a:stretch/>
        </p:blipFill>
        <p:spPr>
          <a:xfrm>
            <a:off x="1274150" y="11164811"/>
            <a:ext cx="3045070" cy="4261409"/>
          </a:xfrm>
          <a:prstGeom prst="rect">
            <a:avLst/>
          </a:prstGeom>
        </p:spPr>
      </p:pic>
      <p:sp>
        <p:nvSpPr>
          <p:cNvPr id="6" name="TextBox 5">
            <a:extLst>
              <a:ext uri="{FF2B5EF4-FFF2-40B4-BE49-F238E27FC236}">
                <a16:creationId xmlns:a16="http://schemas.microsoft.com/office/drawing/2014/main" id="{FE3CF57D-8557-9D66-5396-5D1ED0A145D8}"/>
              </a:ext>
            </a:extLst>
          </p:cNvPr>
          <p:cNvSpPr txBox="1"/>
          <p:nvPr/>
        </p:nvSpPr>
        <p:spPr>
          <a:xfrm>
            <a:off x="1748502" y="10578920"/>
            <a:ext cx="243614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SCENARIO MANAGER</a:t>
            </a:r>
          </a:p>
        </p:txBody>
      </p:sp>
      <p:sp>
        <p:nvSpPr>
          <p:cNvPr id="8" name="TextBox 7">
            <a:extLst>
              <a:ext uri="{FF2B5EF4-FFF2-40B4-BE49-F238E27FC236}">
                <a16:creationId xmlns:a16="http://schemas.microsoft.com/office/drawing/2014/main" id="{C1017820-567B-662E-47FC-4E639BF685A0}"/>
              </a:ext>
            </a:extLst>
          </p:cNvPr>
          <p:cNvSpPr txBox="1"/>
          <p:nvPr/>
        </p:nvSpPr>
        <p:spPr>
          <a:xfrm>
            <a:off x="7158702" y="10517960"/>
            <a:ext cx="157762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GOAL SEEK</a:t>
            </a:r>
          </a:p>
        </p:txBody>
      </p:sp>
      <p:pic>
        <p:nvPicPr>
          <p:cNvPr id="9" name="Picture 8" descr="A computer screen shot of a computer&#10;&#10;AI-generated content may be incorrect.">
            <a:extLst>
              <a:ext uri="{FF2B5EF4-FFF2-40B4-BE49-F238E27FC236}">
                <a16:creationId xmlns:a16="http://schemas.microsoft.com/office/drawing/2014/main" id="{FC3A44C4-6EF3-9BB5-0595-69E95509805D}"/>
              </a:ext>
            </a:extLst>
          </p:cNvPr>
          <p:cNvPicPr>
            <a:picLocks noChangeAspect="1"/>
          </p:cNvPicPr>
          <p:nvPr/>
        </p:nvPicPr>
        <p:blipFill>
          <a:blip r:embed="rId5">
            <a:extLst>
              <a:ext uri="{28A0092B-C50C-407E-A947-70E740481C1C}">
                <a14:useLocalDpi xmlns:a14="http://schemas.microsoft.com/office/drawing/2010/main" val="0"/>
              </a:ext>
            </a:extLst>
          </a:blip>
          <a:srcRect l="37044" t="44421" r="28932" b="41266"/>
          <a:stretch>
            <a:fillRect/>
          </a:stretch>
        </p:blipFill>
        <p:spPr>
          <a:xfrm>
            <a:off x="4678714" y="10979030"/>
            <a:ext cx="6463007" cy="1462360"/>
          </a:xfrm>
          <a:prstGeom prst="rect">
            <a:avLst/>
          </a:prstGeom>
        </p:spPr>
      </p:pic>
    </p:spTree>
    <p:extLst>
      <p:ext uri="{BB962C8B-B14F-4D97-AF65-F5344CB8AC3E}">
        <p14:creationId xmlns:p14="http://schemas.microsoft.com/office/powerpoint/2010/main" val="274961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A6DA2C2-10C2-DBD5-0FA0-F940A46B8437}"/>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6A36CA96-658E-C991-7258-9009B9E6ABB3}"/>
              </a:ext>
            </a:extLst>
          </p:cNvPr>
          <p:cNvSpPr/>
          <p:nvPr/>
        </p:nvSpPr>
        <p:spPr>
          <a:xfrm>
            <a:off x="-2781300" y="-3276600"/>
            <a:ext cx="18516600" cy="13906500"/>
          </a:xfrm>
          <a:prstGeom prst="ellipse">
            <a:avLst/>
          </a:prstGeom>
          <a:solidFill>
            <a:schemeClr val="tx1">
              <a:lumMod val="95000"/>
              <a:lumOff val="5000"/>
              <a:alpha val="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FBF602-858E-9EBF-8109-3B38602864D2}"/>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20867" r="41000" b="8269"/>
          <a:stretch/>
        </p:blipFill>
        <p:spPr>
          <a:xfrm>
            <a:off x="0" y="0"/>
            <a:ext cx="12192000" cy="6858000"/>
          </a:xfrm>
          <a:prstGeom prst="rect">
            <a:avLst/>
          </a:prstGeom>
        </p:spPr>
      </p:pic>
      <p:sp>
        <p:nvSpPr>
          <p:cNvPr id="17" name="TextBox 16">
            <a:extLst>
              <a:ext uri="{FF2B5EF4-FFF2-40B4-BE49-F238E27FC236}">
                <a16:creationId xmlns:a16="http://schemas.microsoft.com/office/drawing/2014/main" id="{5C9BDC05-820F-3ACF-D599-86CA4393FBCD}"/>
              </a:ext>
            </a:extLst>
          </p:cNvPr>
          <p:cNvSpPr txBox="1"/>
          <p:nvPr/>
        </p:nvSpPr>
        <p:spPr>
          <a:xfrm>
            <a:off x="3405852" y="502376"/>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WHAT IF ANALYSIS</a:t>
            </a:r>
          </a:p>
        </p:txBody>
      </p:sp>
      <p:pic>
        <p:nvPicPr>
          <p:cNvPr id="21" name="Picture 20">
            <a:extLst>
              <a:ext uri="{FF2B5EF4-FFF2-40B4-BE49-F238E27FC236}">
                <a16:creationId xmlns:a16="http://schemas.microsoft.com/office/drawing/2014/main" id="{35C8610D-D02F-E0BE-5CA0-243E3E601FBE}"/>
              </a:ext>
            </a:extLst>
          </p:cNvPr>
          <p:cNvPicPr>
            <a:picLocks noChangeAspect="1"/>
          </p:cNvPicPr>
          <p:nvPr/>
        </p:nvPicPr>
        <p:blipFill>
          <a:blip r:embed="rId3">
            <a:extLst>
              <a:ext uri="{28A0092B-C50C-407E-A947-70E740481C1C}">
                <a14:useLocalDpi xmlns:a14="http://schemas.microsoft.com/office/drawing/2010/main" val="0"/>
              </a:ext>
            </a:extLst>
          </a:blip>
          <a:srcRect l="9533" t="39457" r="38682" b="23078"/>
          <a:stretch/>
        </p:blipFill>
        <p:spPr>
          <a:xfrm>
            <a:off x="4622377" y="3401684"/>
            <a:ext cx="6651413" cy="2833872"/>
          </a:xfrm>
          <a:prstGeom prst="rect">
            <a:avLst/>
          </a:prstGeom>
        </p:spPr>
      </p:pic>
      <p:pic>
        <p:nvPicPr>
          <p:cNvPr id="23" name="Picture 22">
            <a:extLst>
              <a:ext uri="{FF2B5EF4-FFF2-40B4-BE49-F238E27FC236}">
                <a16:creationId xmlns:a16="http://schemas.microsoft.com/office/drawing/2014/main" id="{E286C790-D995-0591-8715-9E148830C8B6}"/>
              </a:ext>
            </a:extLst>
          </p:cNvPr>
          <p:cNvPicPr>
            <a:picLocks noChangeAspect="1"/>
          </p:cNvPicPr>
          <p:nvPr/>
        </p:nvPicPr>
        <p:blipFill>
          <a:blip r:embed="rId4">
            <a:extLst>
              <a:ext uri="{28A0092B-C50C-407E-A947-70E740481C1C}">
                <a14:useLocalDpi xmlns:a14="http://schemas.microsoft.com/office/drawing/2010/main" val="0"/>
              </a:ext>
            </a:extLst>
          </a:blip>
          <a:srcRect l="10906" t="35562" r="70500" b="16415"/>
          <a:stretch/>
        </p:blipFill>
        <p:spPr>
          <a:xfrm>
            <a:off x="1274150" y="2020811"/>
            <a:ext cx="3045070" cy="4261409"/>
          </a:xfrm>
          <a:prstGeom prst="rect">
            <a:avLst/>
          </a:prstGeom>
        </p:spPr>
      </p:pic>
      <p:sp>
        <p:nvSpPr>
          <p:cNvPr id="24" name="TextBox 23">
            <a:extLst>
              <a:ext uri="{FF2B5EF4-FFF2-40B4-BE49-F238E27FC236}">
                <a16:creationId xmlns:a16="http://schemas.microsoft.com/office/drawing/2014/main" id="{F2FC35E7-939E-1A23-F965-D2ABF8BDF699}"/>
              </a:ext>
            </a:extLst>
          </p:cNvPr>
          <p:cNvSpPr txBox="1"/>
          <p:nvPr/>
        </p:nvSpPr>
        <p:spPr>
          <a:xfrm>
            <a:off x="1748502" y="1434920"/>
            <a:ext cx="243614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SCENARIO MANAGER</a:t>
            </a:r>
          </a:p>
        </p:txBody>
      </p:sp>
      <p:sp>
        <p:nvSpPr>
          <p:cNvPr id="25" name="TextBox 24">
            <a:extLst>
              <a:ext uri="{FF2B5EF4-FFF2-40B4-BE49-F238E27FC236}">
                <a16:creationId xmlns:a16="http://schemas.microsoft.com/office/drawing/2014/main" id="{CC7A9475-87F8-EEB4-813E-4FFFC6E1A60E}"/>
              </a:ext>
            </a:extLst>
          </p:cNvPr>
          <p:cNvSpPr txBox="1"/>
          <p:nvPr/>
        </p:nvSpPr>
        <p:spPr>
          <a:xfrm>
            <a:off x="7158702" y="1373960"/>
            <a:ext cx="157762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GOAL SEEK</a:t>
            </a:r>
          </a:p>
        </p:txBody>
      </p:sp>
      <p:sp>
        <p:nvSpPr>
          <p:cNvPr id="31" name="TextBox 30">
            <a:extLst>
              <a:ext uri="{FF2B5EF4-FFF2-40B4-BE49-F238E27FC236}">
                <a16:creationId xmlns:a16="http://schemas.microsoft.com/office/drawing/2014/main" id="{F4FAC6E1-1F91-17E7-54C9-EF45E66A4B3B}"/>
              </a:ext>
            </a:extLst>
          </p:cNvPr>
          <p:cNvSpPr txBox="1"/>
          <p:nvPr/>
        </p:nvSpPr>
        <p:spPr>
          <a:xfrm>
            <a:off x="20097749" y="524503"/>
            <a:ext cx="5864742" cy="553998"/>
          </a:xfrm>
          <a:prstGeom prst="rect">
            <a:avLst/>
          </a:prstGeom>
          <a:noFill/>
          <a:ln>
            <a:noFill/>
          </a:ln>
        </p:spPr>
        <p:txBody>
          <a:bodyPr wrap="square" rtlCol="0">
            <a:spAutoFit/>
          </a:bodyPr>
          <a:lstStyle/>
          <a:p>
            <a:pPr algn="ctr"/>
            <a:r>
              <a:rPr lang="en-US" sz="3000" dirty="0">
                <a:solidFill>
                  <a:schemeClr val="bg1">
                    <a:lumMod val="75000"/>
                  </a:schemeClr>
                </a:solidFill>
                <a:latin typeface="Calibri" panose="020F0502020204030204" pitchFamily="34" charset="0"/>
                <a:cs typeface="Calibri" panose="020F0502020204030204" pitchFamily="34" charset="0"/>
              </a:rPr>
              <a:t>MACROS</a:t>
            </a:r>
          </a:p>
        </p:txBody>
      </p:sp>
      <p:pic>
        <p:nvPicPr>
          <p:cNvPr id="32" name="Picture 31">
            <a:extLst>
              <a:ext uri="{FF2B5EF4-FFF2-40B4-BE49-F238E27FC236}">
                <a16:creationId xmlns:a16="http://schemas.microsoft.com/office/drawing/2014/main" id="{BEF80A0C-BD86-61B9-4DAC-C048EEC0B63F}"/>
              </a:ext>
            </a:extLst>
          </p:cNvPr>
          <p:cNvPicPr>
            <a:picLocks noChangeAspect="1"/>
          </p:cNvPicPr>
          <p:nvPr/>
        </p:nvPicPr>
        <p:blipFill>
          <a:blip r:embed="rId5">
            <a:extLst>
              <a:ext uri="{28A0092B-C50C-407E-A947-70E740481C1C}">
                <a14:useLocalDpi xmlns:a14="http://schemas.microsoft.com/office/drawing/2010/main" val="0"/>
              </a:ext>
            </a:extLst>
          </a:blip>
          <a:srcRect l="2339" t="43859" r="71243" b="10809"/>
          <a:stretch/>
        </p:blipFill>
        <p:spPr>
          <a:xfrm>
            <a:off x="25187452" y="2280566"/>
            <a:ext cx="2213662" cy="2972128"/>
          </a:xfrm>
          <a:prstGeom prst="rect">
            <a:avLst/>
          </a:prstGeom>
        </p:spPr>
      </p:pic>
      <p:pic>
        <p:nvPicPr>
          <p:cNvPr id="33" name="Picture 32">
            <a:extLst>
              <a:ext uri="{FF2B5EF4-FFF2-40B4-BE49-F238E27FC236}">
                <a16:creationId xmlns:a16="http://schemas.microsoft.com/office/drawing/2014/main" id="{BC415EED-0C32-DA4F-0D10-F89C728CD313}"/>
              </a:ext>
            </a:extLst>
          </p:cNvPr>
          <p:cNvPicPr>
            <a:picLocks noChangeAspect="1"/>
          </p:cNvPicPr>
          <p:nvPr/>
        </p:nvPicPr>
        <p:blipFill>
          <a:blip r:embed="rId6">
            <a:extLst>
              <a:ext uri="{28A0092B-C50C-407E-A947-70E740481C1C}">
                <a14:useLocalDpi xmlns:a14="http://schemas.microsoft.com/office/drawing/2010/main" val="0"/>
              </a:ext>
            </a:extLst>
          </a:blip>
          <a:srcRect l="42961" t="5440" r="26280" b="41967"/>
          <a:stretch/>
        </p:blipFill>
        <p:spPr>
          <a:xfrm>
            <a:off x="17844580" y="2148029"/>
            <a:ext cx="3548016" cy="3359418"/>
          </a:xfrm>
          <a:prstGeom prst="rect">
            <a:avLst/>
          </a:prstGeom>
        </p:spPr>
      </p:pic>
      <p:pic>
        <p:nvPicPr>
          <p:cNvPr id="34" name="Picture 33">
            <a:extLst>
              <a:ext uri="{FF2B5EF4-FFF2-40B4-BE49-F238E27FC236}">
                <a16:creationId xmlns:a16="http://schemas.microsoft.com/office/drawing/2014/main" id="{FD414FA1-6A7A-5F31-41E9-0C97E9B6933D}"/>
              </a:ext>
            </a:extLst>
          </p:cNvPr>
          <p:cNvPicPr>
            <a:picLocks noChangeAspect="1"/>
          </p:cNvPicPr>
          <p:nvPr/>
        </p:nvPicPr>
        <p:blipFill>
          <a:blip r:embed="rId7">
            <a:extLst>
              <a:ext uri="{28A0092B-C50C-407E-A947-70E740481C1C}">
                <a14:useLocalDpi xmlns:a14="http://schemas.microsoft.com/office/drawing/2010/main" val="0"/>
              </a:ext>
            </a:extLst>
          </a:blip>
          <a:srcRect l="624" t="6926" r="79914" b="78219"/>
          <a:stretch/>
        </p:blipFill>
        <p:spPr>
          <a:xfrm>
            <a:off x="21594117" y="2609218"/>
            <a:ext cx="3391813" cy="1589753"/>
          </a:xfrm>
          <a:prstGeom prst="rect">
            <a:avLst/>
          </a:prstGeom>
        </p:spPr>
      </p:pic>
      <p:sp>
        <p:nvSpPr>
          <p:cNvPr id="35" name="TextBox 34">
            <a:extLst>
              <a:ext uri="{FF2B5EF4-FFF2-40B4-BE49-F238E27FC236}">
                <a16:creationId xmlns:a16="http://schemas.microsoft.com/office/drawing/2014/main" id="{8DE53D9F-224F-3E29-4072-5C7F275EF43E}"/>
              </a:ext>
            </a:extLst>
          </p:cNvPr>
          <p:cNvSpPr txBox="1"/>
          <p:nvPr/>
        </p:nvSpPr>
        <p:spPr>
          <a:xfrm>
            <a:off x="20859749" y="1362702"/>
            <a:ext cx="438893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RECORDED MACRO BUTTON</a:t>
            </a:r>
          </a:p>
        </p:txBody>
      </p:sp>
      <p:sp>
        <p:nvSpPr>
          <p:cNvPr id="36" name="Rectangle 35">
            <a:extLst>
              <a:ext uri="{FF2B5EF4-FFF2-40B4-BE49-F238E27FC236}">
                <a16:creationId xmlns:a16="http://schemas.microsoft.com/office/drawing/2014/main" id="{1B18A206-08BA-EF76-86F2-AC8DEF877A13}"/>
              </a:ext>
            </a:extLst>
          </p:cNvPr>
          <p:cNvSpPr/>
          <p:nvPr/>
        </p:nvSpPr>
        <p:spPr>
          <a:xfrm>
            <a:off x="22620914" y="3325146"/>
            <a:ext cx="2373045" cy="4556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A28968B-915A-5337-2543-76B3216FA044}"/>
              </a:ext>
            </a:extLst>
          </p:cNvPr>
          <p:cNvCxnSpPr>
            <a:cxnSpLocks/>
          </p:cNvCxnSpPr>
          <p:nvPr/>
        </p:nvCxnSpPr>
        <p:spPr>
          <a:xfrm flipH="1">
            <a:off x="24260344" y="2513640"/>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4" name="Picture 3" descr="A computer screen shot of a computer&#10;&#10;AI-generated content may be incorrect.">
            <a:extLst>
              <a:ext uri="{FF2B5EF4-FFF2-40B4-BE49-F238E27FC236}">
                <a16:creationId xmlns:a16="http://schemas.microsoft.com/office/drawing/2014/main" id="{BA3E13B8-47BB-DB0B-2C0E-AE36B4A1F700}"/>
              </a:ext>
            </a:extLst>
          </p:cNvPr>
          <p:cNvPicPr>
            <a:picLocks noChangeAspect="1"/>
          </p:cNvPicPr>
          <p:nvPr/>
        </p:nvPicPr>
        <p:blipFill>
          <a:blip r:embed="rId8">
            <a:extLst>
              <a:ext uri="{28A0092B-C50C-407E-A947-70E740481C1C}">
                <a14:useLocalDpi xmlns:a14="http://schemas.microsoft.com/office/drawing/2010/main" val="0"/>
              </a:ext>
            </a:extLst>
          </a:blip>
          <a:srcRect l="37044" t="44421" r="28932" b="41266"/>
          <a:stretch>
            <a:fillRect/>
          </a:stretch>
        </p:blipFill>
        <p:spPr>
          <a:xfrm>
            <a:off x="4678714" y="1835030"/>
            <a:ext cx="6463007" cy="1462360"/>
          </a:xfrm>
          <a:prstGeom prst="rect">
            <a:avLst/>
          </a:prstGeom>
        </p:spPr>
      </p:pic>
    </p:spTree>
    <p:extLst>
      <p:ext uri="{BB962C8B-B14F-4D97-AF65-F5344CB8AC3E}">
        <p14:creationId xmlns:p14="http://schemas.microsoft.com/office/powerpoint/2010/main" val="3142858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D1C9A8B-14D3-6841-A56A-B0B572349F03}"/>
            </a:ext>
          </a:extLst>
        </p:cNvPr>
        <p:cNvGrpSpPr/>
        <p:nvPr/>
      </p:nvGrpSpPr>
      <p:grpSpPr>
        <a:xfrm>
          <a:off x="0" y="0"/>
          <a:ext cx="0" cy="0"/>
          <a:chOff x="0" y="0"/>
          <a:chExt cx="0" cy="0"/>
        </a:xfrm>
      </p:grpSpPr>
      <p:pic>
        <p:nvPicPr>
          <p:cNvPr id="13" name="Picture 12" descr="A close up of a network&#10;&#10;AI-generated content may be incorrect.">
            <a:extLst>
              <a:ext uri="{FF2B5EF4-FFF2-40B4-BE49-F238E27FC236}">
                <a16:creationId xmlns:a16="http://schemas.microsoft.com/office/drawing/2014/main" id="{9B53C7C3-B04E-78CD-3002-C0354CAA6E39}"/>
              </a:ext>
            </a:extLst>
          </p:cNvPr>
          <p:cNvPicPr>
            <a:picLocks noChangeAspect="1"/>
          </p:cNvPicPr>
          <p:nvPr/>
        </p:nvPicPr>
        <p:blipFill>
          <a:blip r:embed="rId2">
            <a:alphaModFix amt="0"/>
            <a:extLst>
              <a:ext uri="{28A0092B-C50C-407E-A947-70E740481C1C}">
                <a14:useLocalDpi xmlns:a14="http://schemas.microsoft.com/office/drawing/2010/main" val="0"/>
              </a:ext>
            </a:extLst>
          </a:blip>
          <a:srcRect l="5257" t="-3778" r="27148" b="39033"/>
          <a:stretch/>
        </p:blipFill>
        <p:spPr>
          <a:xfrm>
            <a:off x="19050" y="-423276"/>
            <a:ext cx="12192000" cy="7281276"/>
          </a:xfrm>
          <a:prstGeom prst="rect">
            <a:avLst/>
          </a:prstGeom>
        </p:spPr>
      </p:pic>
      <p:pic>
        <p:nvPicPr>
          <p:cNvPr id="6" name="Picture 5" descr="A close up of a circuit board&#10;&#10;AI-generated content may be incorrect.">
            <a:extLst>
              <a:ext uri="{FF2B5EF4-FFF2-40B4-BE49-F238E27FC236}">
                <a16:creationId xmlns:a16="http://schemas.microsoft.com/office/drawing/2014/main" id="{7B556451-4336-97EB-378C-111AF663A735}"/>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4660" r="29097" b="40116"/>
          <a:stretch/>
        </p:blipFill>
        <p:spPr>
          <a:xfrm>
            <a:off x="-933450" y="-800100"/>
            <a:ext cx="14058900" cy="8382001"/>
          </a:xfrm>
          <a:prstGeom prst="rect">
            <a:avLst/>
          </a:prstGeom>
        </p:spPr>
      </p:pic>
      <p:sp>
        <p:nvSpPr>
          <p:cNvPr id="10" name="TextBox 9">
            <a:extLst>
              <a:ext uri="{FF2B5EF4-FFF2-40B4-BE49-F238E27FC236}">
                <a16:creationId xmlns:a16="http://schemas.microsoft.com/office/drawing/2014/main" id="{4005DC8A-FFF7-8717-D4B8-9713F89EF3AB}"/>
              </a:ext>
            </a:extLst>
          </p:cNvPr>
          <p:cNvSpPr txBox="1"/>
          <p:nvPr/>
        </p:nvSpPr>
        <p:spPr>
          <a:xfrm>
            <a:off x="311887" y="2882696"/>
            <a:ext cx="11568223" cy="1092607"/>
          </a:xfrm>
          <a:prstGeom prst="rect">
            <a:avLst/>
          </a:prstGeom>
          <a:noFill/>
        </p:spPr>
        <p:txBody>
          <a:bodyPr wrap="square" rtlCol="0">
            <a:spAutoFit/>
          </a:bodyPr>
          <a:lstStyle/>
          <a:p>
            <a:pPr algn="ctr"/>
            <a:r>
              <a:rPr lang="en-US" sz="6500" dirty="0">
                <a:solidFill>
                  <a:schemeClr val="bg1">
                    <a:lumMod val="65000"/>
                  </a:schemeClr>
                </a:solidFill>
              </a:rPr>
              <a:t>INTRODUCTION</a:t>
            </a:r>
          </a:p>
        </p:txBody>
      </p:sp>
      <p:pic>
        <p:nvPicPr>
          <p:cNvPr id="11" name="Picture 10" descr="A close up of a network&#10;&#10;AI-generated content may be incorrect.">
            <a:extLst>
              <a:ext uri="{FF2B5EF4-FFF2-40B4-BE49-F238E27FC236}">
                <a16:creationId xmlns:a16="http://schemas.microsoft.com/office/drawing/2014/main" id="{C3FCC626-15BF-7EF2-174B-6F4F420036B4}"/>
              </a:ext>
            </a:extLst>
          </p:cNvPr>
          <p:cNvPicPr>
            <a:picLocks noChangeAspect="1"/>
          </p:cNvPicPr>
          <p:nvPr/>
        </p:nvPicPr>
        <p:blipFill>
          <a:blip r:embed="rId2">
            <a:alphaModFix amt="0"/>
            <a:extLst>
              <a:ext uri="{28A0092B-C50C-407E-A947-70E740481C1C}">
                <a14:useLocalDpi xmlns:a14="http://schemas.microsoft.com/office/drawing/2010/main" val="0"/>
              </a:ext>
            </a:extLst>
          </a:blip>
          <a:srcRect l="5257" t="-3778" r="27148" b="39033"/>
          <a:stretch/>
        </p:blipFill>
        <p:spPr>
          <a:xfrm>
            <a:off x="0" y="-423276"/>
            <a:ext cx="12192000" cy="7281276"/>
          </a:xfrm>
          <a:prstGeom prst="rect">
            <a:avLst/>
          </a:prstGeom>
        </p:spPr>
      </p:pic>
      <p:sp>
        <p:nvSpPr>
          <p:cNvPr id="2" name="TextBox 1">
            <a:extLst>
              <a:ext uri="{FF2B5EF4-FFF2-40B4-BE49-F238E27FC236}">
                <a16:creationId xmlns:a16="http://schemas.microsoft.com/office/drawing/2014/main" id="{A2E01895-5642-2691-7909-62C7F294776F}"/>
              </a:ext>
            </a:extLst>
          </p:cNvPr>
          <p:cNvSpPr txBox="1"/>
          <p:nvPr/>
        </p:nvSpPr>
        <p:spPr>
          <a:xfrm>
            <a:off x="619430" y="9720856"/>
            <a:ext cx="10953135" cy="2400657"/>
          </a:xfrm>
          <a:prstGeom prst="rect">
            <a:avLst/>
          </a:prstGeom>
          <a:noFill/>
        </p:spPr>
        <p:txBody>
          <a:bodyPr wrap="square" rtlCol="0">
            <a:spAutoFit/>
          </a:bodyPr>
          <a:lstStyle/>
          <a:p>
            <a:pPr algn="ctr"/>
            <a:r>
              <a:rPr lang="en-US" sz="2500" dirty="0">
                <a:solidFill>
                  <a:schemeClr val="bg1">
                    <a:lumMod val="65000"/>
                  </a:schemeClr>
                </a:solidFill>
                <a:latin typeface="Calibri" panose="020F0502020204030204" pitchFamily="34" charset="0"/>
                <a:cs typeface="Calibri" panose="020F0502020204030204" pitchFamily="34" charset="0"/>
              </a:rPr>
              <a:t>WE ARE GOING SEE HOW TO CLEAN THE DATA AND USING THE CLEANED DATA,</a:t>
            </a:r>
          </a:p>
          <a:p>
            <a:pPr algn="ctr"/>
            <a:r>
              <a:rPr lang="en-US" sz="2500" dirty="0">
                <a:solidFill>
                  <a:schemeClr val="bg1">
                    <a:lumMod val="65000"/>
                  </a:schemeClr>
                </a:solidFill>
                <a:latin typeface="Calibri" panose="020F0502020204030204" pitchFamily="34" charset="0"/>
                <a:cs typeface="Calibri" panose="020F0502020204030204" pitchFamily="34" charset="0"/>
              </a:rPr>
              <a:t>WE ARE GOING TO ANALYZE THE KPI’S AND INSIGHTS USING PIVOT TABLES &amp; PIVOT CHARTS TO FIND THE HIGH AND LOW PERFORMING CRITERIA, TO EASE THE UNDERSTANDING OF THE ANALYSIS WE ARE GOING TO CREATE AN INTERACTIVE DASHBOARD WHICH WILL HAVE THE VISUALIZATION OF THE ALL KPI’SAND INSIGHTS</a:t>
            </a:r>
          </a:p>
        </p:txBody>
      </p:sp>
    </p:spTree>
    <p:extLst>
      <p:ext uri="{BB962C8B-B14F-4D97-AF65-F5344CB8AC3E}">
        <p14:creationId xmlns:p14="http://schemas.microsoft.com/office/powerpoint/2010/main" val="523590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31E626E-DBDB-6EB0-E0A1-2589CABBA7E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534D31-E170-D8D2-7064-BE228C9F824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20867" r="41000" b="8269"/>
          <a:stretch/>
        </p:blipFill>
        <p:spPr>
          <a:xfrm>
            <a:off x="-1179871" y="-442453"/>
            <a:ext cx="14512413" cy="8023123"/>
          </a:xfrm>
          <a:prstGeom prst="rect">
            <a:avLst/>
          </a:prstGeom>
        </p:spPr>
      </p:pic>
      <p:sp>
        <p:nvSpPr>
          <p:cNvPr id="3" name="TextBox 2">
            <a:extLst>
              <a:ext uri="{FF2B5EF4-FFF2-40B4-BE49-F238E27FC236}">
                <a16:creationId xmlns:a16="http://schemas.microsoft.com/office/drawing/2014/main" id="{AC81C595-3EA7-B1D4-937C-14F1AA99F426}"/>
              </a:ext>
            </a:extLst>
          </p:cNvPr>
          <p:cNvSpPr txBox="1"/>
          <p:nvPr/>
        </p:nvSpPr>
        <p:spPr>
          <a:xfrm>
            <a:off x="3435349" y="524503"/>
            <a:ext cx="5864742" cy="553998"/>
          </a:xfrm>
          <a:prstGeom prst="rect">
            <a:avLst/>
          </a:prstGeom>
          <a:noFill/>
          <a:ln>
            <a:noFill/>
          </a:ln>
        </p:spPr>
        <p:txBody>
          <a:bodyPr wrap="square" rtlCol="0">
            <a:spAutoFit/>
          </a:bodyPr>
          <a:lstStyle/>
          <a:p>
            <a:pPr algn="ctr"/>
            <a:r>
              <a:rPr lang="en-US" sz="3000" dirty="0">
                <a:solidFill>
                  <a:schemeClr val="bg1">
                    <a:lumMod val="75000"/>
                  </a:schemeClr>
                </a:solidFill>
                <a:latin typeface="Calibri" panose="020F0502020204030204" pitchFamily="34" charset="0"/>
                <a:cs typeface="Calibri" panose="020F0502020204030204" pitchFamily="34" charset="0"/>
              </a:rPr>
              <a:t>MACROS</a:t>
            </a:r>
          </a:p>
        </p:txBody>
      </p:sp>
      <p:pic>
        <p:nvPicPr>
          <p:cNvPr id="10" name="Picture 9">
            <a:extLst>
              <a:ext uri="{FF2B5EF4-FFF2-40B4-BE49-F238E27FC236}">
                <a16:creationId xmlns:a16="http://schemas.microsoft.com/office/drawing/2014/main" id="{76873049-0F62-3219-0329-4F9509FC243A}"/>
              </a:ext>
            </a:extLst>
          </p:cNvPr>
          <p:cNvPicPr>
            <a:picLocks noChangeAspect="1"/>
          </p:cNvPicPr>
          <p:nvPr/>
        </p:nvPicPr>
        <p:blipFill>
          <a:blip r:embed="rId4">
            <a:extLst>
              <a:ext uri="{28A0092B-C50C-407E-A947-70E740481C1C}">
                <a14:useLocalDpi xmlns:a14="http://schemas.microsoft.com/office/drawing/2010/main" val="0"/>
              </a:ext>
            </a:extLst>
          </a:blip>
          <a:srcRect l="2339" t="43859" r="71243" b="10809"/>
          <a:stretch/>
        </p:blipFill>
        <p:spPr>
          <a:xfrm>
            <a:off x="8525052" y="2280566"/>
            <a:ext cx="2213662" cy="2972128"/>
          </a:xfrm>
          <a:prstGeom prst="rect">
            <a:avLst/>
          </a:prstGeom>
        </p:spPr>
      </p:pic>
      <p:pic>
        <p:nvPicPr>
          <p:cNvPr id="14" name="Picture 13">
            <a:extLst>
              <a:ext uri="{FF2B5EF4-FFF2-40B4-BE49-F238E27FC236}">
                <a16:creationId xmlns:a16="http://schemas.microsoft.com/office/drawing/2014/main" id="{DEA92CF6-A95E-7972-962E-F53A8B82C197}"/>
              </a:ext>
            </a:extLst>
          </p:cNvPr>
          <p:cNvPicPr>
            <a:picLocks noChangeAspect="1"/>
          </p:cNvPicPr>
          <p:nvPr/>
        </p:nvPicPr>
        <p:blipFill>
          <a:blip r:embed="rId5">
            <a:extLst>
              <a:ext uri="{28A0092B-C50C-407E-A947-70E740481C1C}">
                <a14:useLocalDpi xmlns:a14="http://schemas.microsoft.com/office/drawing/2010/main" val="0"/>
              </a:ext>
            </a:extLst>
          </a:blip>
          <a:srcRect l="42961" t="5440" r="26280" b="41967"/>
          <a:stretch/>
        </p:blipFill>
        <p:spPr>
          <a:xfrm>
            <a:off x="1182180" y="2148029"/>
            <a:ext cx="3548016" cy="3359418"/>
          </a:xfrm>
          <a:prstGeom prst="rect">
            <a:avLst/>
          </a:prstGeom>
        </p:spPr>
      </p:pic>
      <p:pic>
        <p:nvPicPr>
          <p:cNvPr id="15" name="Picture 14">
            <a:extLst>
              <a:ext uri="{FF2B5EF4-FFF2-40B4-BE49-F238E27FC236}">
                <a16:creationId xmlns:a16="http://schemas.microsoft.com/office/drawing/2014/main" id="{0B5AE36C-25FD-3F78-84EC-E01928FB820A}"/>
              </a:ext>
            </a:extLst>
          </p:cNvPr>
          <p:cNvPicPr>
            <a:picLocks noChangeAspect="1"/>
          </p:cNvPicPr>
          <p:nvPr/>
        </p:nvPicPr>
        <p:blipFill>
          <a:blip r:embed="rId6">
            <a:extLst>
              <a:ext uri="{28A0092B-C50C-407E-A947-70E740481C1C}">
                <a14:useLocalDpi xmlns:a14="http://schemas.microsoft.com/office/drawing/2010/main" val="0"/>
              </a:ext>
            </a:extLst>
          </a:blip>
          <a:srcRect l="624" t="6926" r="79914" b="78219"/>
          <a:stretch/>
        </p:blipFill>
        <p:spPr>
          <a:xfrm>
            <a:off x="4931717" y="2609218"/>
            <a:ext cx="3391813" cy="1589753"/>
          </a:xfrm>
          <a:prstGeom prst="rect">
            <a:avLst/>
          </a:prstGeom>
        </p:spPr>
      </p:pic>
      <p:sp>
        <p:nvSpPr>
          <p:cNvPr id="24" name="TextBox 23">
            <a:extLst>
              <a:ext uri="{FF2B5EF4-FFF2-40B4-BE49-F238E27FC236}">
                <a16:creationId xmlns:a16="http://schemas.microsoft.com/office/drawing/2014/main" id="{C06532AF-F9D4-33B9-5C63-9C816ECBF3B0}"/>
              </a:ext>
            </a:extLst>
          </p:cNvPr>
          <p:cNvSpPr txBox="1"/>
          <p:nvPr/>
        </p:nvSpPr>
        <p:spPr>
          <a:xfrm>
            <a:off x="4197349" y="1362702"/>
            <a:ext cx="438893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RECORDED MACRO BUTTON</a:t>
            </a:r>
          </a:p>
        </p:txBody>
      </p:sp>
      <p:sp>
        <p:nvSpPr>
          <p:cNvPr id="33" name="TextBox 32">
            <a:extLst>
              <a:ext uri="{FF2B5EF4-FFF2-40B4-BE49-F238E27FC236}">
                <a16:creationId xmlns:a16="http://schemas.microsoft.com/office/drawing/2014/main" id="{C6AAD278-B5F4-60C9-A84B-28475A98E91E}"/>
              </a:ext>
            </a:extLst>
          </p:cNvPr>
          <p:cNvSpPr txBox="1"/>
          <p:nvPr/>
        </p:nvSpPr>
        <p:spPr>
          <a:xfrm>
            <a:off x="3435349" y="12106903"/>
            <a:ext cx="586474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CELL REFERRED MACRO BUTTON</a:t>
            </a:r>
          </a:p>
        </p:txBody>
      </p:sp>
      <p:sp>
        <p:nvSpPr>
          <p:cNvPr id="38" name="Rectangle 37">
            <a:extLst>
              <a:ext uri="{FF2B5EF4-FFF2-40B4-BE49-F238E27FC236}">
                <a16:creationId xmlns:a16="http://schemas.microsoft.com/office/drawing/2014/main" id="{C47946B2-8AF4-E5C0-4B56-185D0DB185BF}"/>
              </a:ext>
            </a:extLst>
          </p:cNvPr>
          <p:cNvSpPr/>
          <p:nvPr/>
        </p:nvSpPr>
        <p:spPr>
          <a:xfrm>
            <a:off x="5958514" y="3325146"/>
            <a:ext cx="2373045" cy="455694"/>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C20B999-89FF-9E5B-EA75-2A0EDA7CC7F6}"/>
              </a:ext>
            </a:extLst>
          </p:cNvPr>
          <p:cNvCxnSpPr>
            <a:cxnSpLocks/>
          </p:cNvCxnSpPr>
          <p:nvPr/>
        </p:nvCxnSpPr>
        <p:spPr>
          <a:xfrm flipH="1">
            <a:off x="7597944" y="2513640"/>
            <a:ext cx="440664" cy="78375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1B5DB84B-817C-B7C1-4ACE-A7536E704E52}"/>
              </a:ext>
            </a:extLst>
          </p:cNvPr>
          <p:cNvPicPr>
            <a:picLocks noChangeAspect="1"/>
          </p:cNvPicPr>
          <p:nvPr/>
        </p:nvPicPr>
        <p:blipFill>
          <a:blip r:embed="rId7">
            <a:extLst>
              <a:ext uri="{28A0092B-C50C-407E-A947-70E740481C1C}">
                <a14:useLocalDpi xmlns:a14="http://schemas.microsoft.com/office/drawing/2010/main" val="0"/>
              </a:ext>
            </a:extLst>
          </a:blip>
          <a:srcRect l="2218" t="37687" r="85750" b="12159"/>
          <a:stretch/>
        </p:blipFill>
        <p:spPr>
          <a:xfrm>
            <a:off x="1235405" y="13127715"/>
            <a:ext cx="1848703" cy="4896487"/>
          </a:xfrm>
          <a:prstGeom prst="rect">
            <a:avLst/>
          </a:prstGeom>
        </p:spPr>
      </p:pic>
      <p:pic>
        <p:nvPicPr>
          <p:cNvPr id="42" name="Picture 41">
            <a:extLst>
              <a:ext uri="{FF2B5EF4-FFF2-40B4-BE49-F238E27FC236}">
                <a16:creationId xmlns:a16="http://schemas.microsoft.com/office/drawing/2014/main" id="{D51C1322-E641-CFE1-3C8C-888E417A5EF1}"/>
              </a:ext>
            </a:extLst>
          </p:cNvPr>
          <p:cNvPicPr>
            <a:picLocks noChangeAspect="1"/>
          </p:cNvPicPr>
          <p:nvPr/>
        </p:nvPicPr>
        <p:blipFill>
          <a:blip r:embed="rId8">
            <a:extLst>
              <a:ext uri="{28A0092B-C50C-407E-A947-70E740481C1C}">
                <a14:useLocalDpi xmlns:a14="http://schemas.microsoft.com/office/drawing/2010/main" val="0"/>
              </a:ext>
            </a:extLst>
          </a:blip>
          <a:srcRect l="15119" t="65627" r="40518" b="15065"/>
          <a:stretch/>
        </p:blipFill>
        <p:spPr>
          <a:xfrm>
            <a:off x="3422437" y="15998437"/>
            <a:ext cx="7588463" cy="2082559"/>
          </a:xfrm>
          <a:prstGeom prst="rect">
            <a:avLst/>
          </a:prstGeom>
        </p:spPr>
      </p:pic>
      <p:sp>
        <p:nvSpPr>
          <p:cNvPr id="43" name="TextBox 42">
            <a:extLst>
              <a:ext uri="{FF2B5EF4-FFF2-40B4-BE49-F238E27FC236}">
                <a16:creationId xmlns:a16="http://schemas.microsoft.com/office/drawing/2014/main" id="{E295DC42-57B5-497E-A361-909AD2873A13}"/>
              </a:ext>
            </a:extLst>
          </p:cNvPr>
          <p:cNvSpPr txBox="1"/>
          <p:nvPr/>
        </p:nvSpPr>
        <p:spPr>
          <a:xfrm>
            <a:off x="3435349" y="12310103"/>
            <a:ext cx="586474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CELL REFERRED MACRO BUTTON</a:t>
            </a:r>
          </a:p>
        </p:txBody>
      </p:sp>
      <p:pic>
        <p:nvPicPr>
          <p:cNvPr id="44" name="Picture 43">
            <a:extLst>
              <a:ext uri="{FF2B5EF4-FFF2-40B4-BE49-F238E27FC236}">
                <a16:creationId xmlns:a16="http://schemas.microsoft.com/office/drawing/2014/main" id="{B4C6C15F-7A88-6704-82E2-D7E9F0849330}"/>
              </a:ext>
            </a:extLst>
          </p:cNvPr>
          <p:cNvPicPr>
            <a:picLocks noChangeAspect="1"/>
          </p:cNvPicPr>
          <p:nvPr/>
        </p:nvPicPr>
        <p:blipFill>
          <a:blip r:embed="rId4">
            <a:extLst>
              <a:ext uri="{28A0092B-C50C-407E-A947-70E740481C1C}">
                <a14:useLocalDpi xmlns:a14="http://schemas.microsoft.com/office/drawing/2010/main" val="0"/>
              </a:ext>
            </a:extLst>
          </a:blip>
          <a:srcRect l="10137" t="23257" r="20535" b="72057"/>
          <a:stretch/>
        </p:blipFill>
        <p:spPr>
          <a:xfrm>
            <a:off x="3588126" y="13013415"/>
            <a:ext cx="6960726" cy="441684"/>
          </a:xfrm>
          <a:prstGeom prst="rect">
            <a:avLst/>
          </a:prstGeom>
        </p:spPr>
      </p:pic>
      <p:pic>
        <p:nvPicPr>
          <p:cNvPr id="45" name="Picture 44">
            <a:extLst>
              <a:ext uri="{FF2B5EF4-FFF2-40B4-BE49-F238E27FC236}">
                <a16:creationId xmlns:a16="http://schemas.microsoft.com/office/drawing/2014/main" id="{3E855573-8154-F354-E64B-1DF7097611F4}"/>
              </a:ext>
            </a:extLst>
          </p:cNvPr>
          <p:cNvPicPr>
            <a:picLocks noChangeAspect="1"/>
          </p:cNvPicPr>
          <p:nvPr/>
        </p:nvPicPr>
        <p:blipFill>
          <a:blip r:embed="rId4">
            <a:extLst>
              <a:ext uri="{28A0092B-C50C-407E-A947-70E740481C1C}">
                <a14:useLocalDpi xmlns:a14="http://schemas.microsoft.com/office/drawing/2010/main" val="0"/>
              </a:ext>
            </a:extLst>
          </a:blip>
          <a:srcRect l="28016" t="53644" r="55529" b="11157"/>
          <a:stretch/>
        </p:blipFill>
        <p:spPr>
          <a:xfrm>
            <a:off x="3769345" y="13550677"/>
            <a:ext cx="1378857" cy="2307771"/>
          </a:xfrm>
          <a:prstGeom prst="rect">
            <a:avLst/>
          </a:prstGeom>
        </p:spPr>
      </p:pic>
      <p:pic>
        <p:nvPicPr>
          <p:cNvPr id="46" name="Picture 45">
            <a:extLst>
              <a:ext uri="{FF2B5EF4-FFF2-40B4-BE49-F238E27FC236}">
                <a16:creationId xmlns:a16="http://schemas.microsoft.com/office/drawing/2014/main" id="{26C0EC5B-5B7F-560B-7884-D19A5E59350E}"/>
              </a:ext>
            </a:extLst>
          </p:cNvPr>
          <p:cNvPicPr>
            <a:picLocks noChangeAspect="1"/>
          </p:cNvPicPr>
          <p:nvPr/>
        </p:nvPicPr>
        <p:blipFill>
          <a:blip r:embed="rId4">
            <a:extLst>
              <a:ext uri="{28A0092B-C50C-407E-A947-70E740481C1C}">
                <a14:useLocalDpi xmlns:a14="http://schemas.microsoft.com/office/drawing/2010/main" val="0"/>
              </a:ext>
            </a:extLst>
          </a:blip>
          <a:srcRect l="44859" t="48828" r="10386" b="22393"/>
          <a:stretch/>
        </p:blipFill>
        <p:spPr>
          <a:xfrm>
            <a:off x="6126148" y="14034895"/>
            <a:ext cx="3824920" cy="1797343"/>
          </a:xfrm>
          <a:prstGeom prst="rect">
            <a:avLst/>
          </a:prstGeom>
        </p:spPr>
      </p:pic>
      <p:pic>
        <p:nvPicPr>
          <p:cNvPr id="47" name="Picture 46">
            <a:extLst>
              <a:ext uri="{FF2B5EF4-FFF2-40B4-BE49-F238E27FC236}">
                <a16:creationId xmlns:a16="http://schemas.microsoft.com/office/drawing/2014/main" id="{E71794BB-066B-DE99-2E2B-CA56F29E6EC0}"/>
              </a:ext>
            </a:extLst>
          </p:cNvPr>
          <p:cNvPicPr>
            <a:picLocks noChangeAspect="1"/>
          </p:cNvPicPr>
          <p:nvPr/>
        </p:nvPicPr>
        <p:blipFill>
          <a:blip r:embed="rId9">
            <a:extLst>
              <a:ext uri="{28A0092B-C50C-407E-A947-70E740481C1C}">
                <a14:useLocalDpi xmlns:a14="http://schemas.microsoft.com/office/drawing/2010/main" val="0"/>
              </a:ext>
            </a:extLst>
          </a:blip>
          <a:srcRect l="8971" t="22947" r="33079" b="70609"/>
          <a:stretch/>
        </p:blipFill>
        <p:spPr>
          <a:xfrm>
            <a:off x="5276662" y="13539469"/>
            <a:ext cx="5690695" cy="441684"/>
          </a:xfrm>
          <a:prstGeom prst="rect">
            <a:avLst/>
          </a:prstGeom>
        </p:spPr>
      </p:pic>
      <p:sp>
        <p:nvSpPr>
          <p:cNvPr id="48" name="Rectangle 47">
            <a:extLst>
              <a:ext uri="{FF2B5EF4-FFF2-40B4-BE49-F238E27FC236}">
                <a16:creationId xmlns:a16="http://schemas.microsoft.com/office/drawing/2014/main" id="{556FA538-9B85-5F4A-C488-0D5A2A073280}"/>
              </a:ext>
            </a:extLst>
          </p:cNvPr>
          <p:cNvSpPr/>
          <p:nvPr/>
        </p:nvSpPr>
        <p:spPr>
          <a:xfrm>
            <a:off x="1225345" y="17256248"/>
            <a:ext cx="1848704" cy="50245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8F4696A-CD31-8E81-CC04-6F3D72D197DE}"/>
              </a:ext>
            </a:extLst>
          </p:cNvPr>
          <p:cNvCxnSpPr>
            <a:cxnSpLocks/>
          </p:cNvCxnSpPr>
          <p:nvPr/>
        </p:nvCxnSpPr>
        <p:spPr>
          <a:xfrm flipH="1">
            <a:off x="2956188" y="16859045"/>
            <a:ext cx="631938" cy="293964"/>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8DD3746E-5718-9497-E404-7C732E7BA3C5}"/>
              </a:ext>
            </a:extLst>
          </p:cNvPr>
          <p:cNvCxnSpPr>
            <a:cxnSpLocks/>
          </p:cNvCxnSpPr>
          <p:nvPr/>
        </p:nvCxnSpPr>
        <p:spPr>
          <a:xfrm flipH="1">
            <a:off x="7888884" y="13924196"/>
            <a:ext cx="466249" cy="32346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ABF0D61-E528-5489-86FC-8F69A25B3A95}"/>
              </a:ext>
            </a:extLst>
          </p:cNvPr>
          <p:cNvCxnSpPr>
            <a:cxnSpLocks/>
          </p:cNvCxnSpPr>
          <p:nvPr/>
        </p:nvCxnSpPr>
        <p:spPr>
          <a:xfrm flipH="1">
            <a:off x="4791529" y="13363363"/>
            <a:ext cx="466249" cy="32346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EE5D13E-74DB-45B2-5618-C69B7C31B1B2}"/>
              </a:ext>
            </a:extLst>
          </p:cNvPr>
          <p:cNvSpPr txBox="1"/>
          <p:nvPr/>
        </p:nvSpPr>
        <p:spPr>
          <a:xfrm>
            <a:off x="-12900948" y="502376"/>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WHAT IF ANALYSIS</a:t>
            </a:r>
          </a:p>
        </p:txBody>
      </p:sp>
      <p:pic>
        <p:nvPicPr>
          <p:cNvPr id="4" name="Picture 3">
            <a:extLst>
              <a:ext uri="{FF2B5EF4-FFF2-40B4-BE49-F238E27FC236}">
                <a16:creationId xmlns:a16="http://schemas.microsoft.com/office/drawing/2014/main" id="{1DC392DC-6823-1E1A-137A-4541699CEE19}"/>
              </a:ext>
            </a:extLst>
          </p:cNvPr>
          <p:cNvPicPr>
            <a:picLocks noChangeAspect="1"/>
          </p:cNvPicPr>
          <p:nvPr/>
        </p:nvPicPr>
        <p:blipFill>
          <a:blip r:embed="rId10">
            <a:extLst>
              <a:ext uri="{28A0092B-C50C-407E-A947-70E740481C1C}">
                <a14:useLocalDpi xmlns:a14="http://schemas.microsoft.com/office/drawing/2010/main" val="0"/>
              </a:ext>
            </a:extLst>
          </a:blip>
          <a:srcRect l="9533" t="39457" r="38682" b="23078"/>
          <a:stretch/>
        </p:blipFill>
        <p:spPr>
          <a:xfrm>
            <a:off x="-11684423" y="3401684"/>
            <a:ext cx="6651413" cy="2833872"/>
          </a:xfrm>
          <a:prstGeom prst="rect">
            <a:avLst/>
          </a:prstGeom>
        </p:spPr>
      </p:pic>
      <p:pic>
        <p:nvPicPr>
          <p:cNvPr id="5" name="Picture 4">
            <a:extLst>
              <a:ext uri="{FF2B5EF4-FFF2-40B4-BE49-F238E27FC236}">
                <a16:creationId xmlns:a16="http://schemas.microsoft.com/office/drawing/2014/main" id="{8A006E1E-960E-7AAA-4FA8-81DF9F403684}"/>
              </a:ext>
            </a:extLst>
          </p:cNvPr>
          <p:cNvPicPr>
            <a:picLocks noChangeAspect="1"/>
          </p:cNvPicPr>
          <p:nvPr/>
        </p:nvPicPr>
        <p:blipFill>
          <a:blip r:embed="rId11">
            <a:extLst>
              <a:ext uri="{28A0092B-C50C-407E-A947-70E740481C1C}">
                <a14:useLocalDpi xmlns:a14="http://schemas.microsoft.com/office/drawing/2010/main" val="0"/>
              </a:ext>
            </a:extLst>
          </a:blip>
          <a:srcRect l="10906" t="35562" r="70500" b="16415"/>
          <a:stretch/>
        </p:blipFill>
        <p:spPr>
          <a:xfrm>
            <a:off x="-15032650" y="2020811"/>
            <a:ext cx="3045070" cy="4261409"/>
          </a:xfrm>
          <a:prstGeom prst="rect">
            <a:avLst/>
          </a:prstGeom>
        </p:spPr>
      </p:pic>
      <p:sp>
        <p:nvSpPr>
          <p:cNvPr id="7" name="TextBox 6">
            <a:extLst>
              <a:ext uri="{FF2B5EF4-FFF2-40B4-BE49-F238E27FC236}">
                <a16:creationId xmlns:a16="http://schemas.microsoft.com/office/drawing/2014/main" id="{F7B28652-303D-E15E-C045-AC777955B8E1}"/>
              </a:ext>
            </a:extLst>
          </p:cNvPr>
          <p:cNvSpPr txBox="1"/>
          <p:nvPr/>
        </p:nvSpPr>
        <p:spPr>
          <a:xfrm>
            <a:off x="-14558298" y="1434920"/>
            <a:ext cx="243614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SCENARIO MANAGER</a:t>
            </a:r>
          </a:p>
        </p:txBody>
      </p:sp>
      <p:sp>
        <p:nvSpPr>
          <p:cNvPr id="8" name="TextBox 7">
            <a:extLst>
              <a:ext uri="{FF2B5EF4-FFF2-40B4-BE49-F238E27FC236}">
                <a16:creationId xmlns:a16="http://schemas.microsoft.com/office/drawing/2014/main" id="{23143FF3-6B74-392A-D33B-8EBD8A1A76B0}"/>
              </a:ext>
            </a:extLst>
          </p:cNvPr>
          <p:cNvSpPr txBox="1"/>
          <p:nvPr/>
        </p:nvSpPr>
        <p:spPr>
          <a:xfrm>
            <a:off x="-9148098" y="1373960"/>
            <a:ext cx="1577628" cy="400110"/>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GOAL SEEK</a:t>
            </a:r>
          </a:p>
        </p:txBody>
      </p:sp>
      <p:pic>
        <p:nvPicPr>
          <p:cNvPr id="9" name="Picture 8" descr="A computer screen shot of a computer&#10;&#10;AI-generated content may be incorrect.">
            <a:extLst>
              <a:ext uri="{FF2B5EF4-FFF2-40B4-BE49-F238E27FC236}">
                <a16:creationId xmlns:a16="http://schemas.microsoft.com/office/drawing/2014/main" id="{F8E3E511-3A53-91BC-5437-218DC35AC90D}"/>
              </a:ext>
            </a:extLst>
          </p:cNvPr>
          <p:cNvPicPr>
            <a:picLocks noChangeAspect="1"/>
          </p:cNvPicPr>
          <p:nvPr/>
        </p:nvPicPr>
        <p:blipFill>
          <a:blip r:embed="rId12">
            <a:extLst>
              <a:ext uri="{28A0092B-C50C-407E-A947-70E740481C1C}">
                <a14:useLocalDpi xmlns:a14="http://schemas.microsoft.com/office/drawing/2010/main" val="0"/>
              </a:ext>
            </a:extLst>
          </a:blip>
          <a:srcRect l="37044" t="44421" r="28932" b="41266"/>
          <a:stretch>
            <a:fillRect/>
          </a:stretch>
        </p:blipFill>
        <p:spPr>
          <a:xfrm>
            <a:off x="-11628086" y="1835030"/>
            <a:ext cx="6463007" cy="1462360"/>
          </a:xfrm>
          <a:prstGeom prst="rect">
            <a:avLst/>
          </a:prstGeom>
        </p:spPr>
      </p:pic>
    </p:spTree>
    <p:extLst>
      <p:ext uri="{BB962C8B-B14F-4D97-AF65-F5344CB8AC3E}">
        <p14:creationId xmlns:p14="http://schemas.microsoft.com/office/powerpoint/2010/main" val="456222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AC887C9-F1DE-6B98-BA8B-141205A7AC1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5D5AF1A-0801-A2B0-25F5-11FC6900F88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20867" r="41000" b="8269"/>
          <a:stretch/>
        </p:blipFill>
        <p:spPr>
          <a:xfrm>
            <a:off x="-228600" y="-285750"/>
            <a:ext cx="12820650" cy="7562850"/>
          </a:xfrm>
          <a:prstGeom prst="rect">
            <a:avLst/>
          </a:prstGeom>
        </p:spPr>
      </p:pic>
      <p:pic>
        <p:nvPicPr>
          <p:cNvPr id="8" name="Picture 7">
            <a:extLst>
              <a:ext uri="{FF2B5EF4-FFF2-40B4-BE49-F238E27FC236}">
                <a16:creationId xmlns:a16="http://schemas.microsoft.com/office/drawing/2014/main" id="{15707098-83F6-3CAF-F766-0FD29DB8187D}"/>
              </a:ext>
            </a:extLst>
          </p:cNvPr>
          <p:cNvPicPr>
            <a:picLocks noChangeAspect="1"/>
          </p:cNvPicPr>
          <p:nvPr/>
        </p:nvPicPr>
        <p:blipFill>
          <a:blip r:embed="rId3">
            <a:extLst>
              <a:ext uri="{28A0092B-C50C-407E-A947-70E740481C1C}">
                <a14:useLocalDpi xmlns:a14="http://schemas.microsoft.com/office/drawing/2010/main" val="0"/>
              </a:ext>
            </a:extLst>
          </a:blip>
          <a:srcRect l="2218" t="37687" r="85750" b="12159"/>
          <a:stretch/>
        </p:blipFill>
        <p:spPr>
          <a:xfrm>
            <a:off x="1235405" y="1342115"/>
            <a:ext cx="1848703" cy="4896487"/>
          </a:xfrm>
          <a:prstGeom prst="rect">
            <a:avLst/>
          </a:prstGeom>
        </p:spPr>
      </p:pic>
      <p:pic>
        <p:nvPicPr>
          <p:cNvPr id="12" name="Picture 11">
            <a:extLst>
              <a:ext uri="{FF2B5EF4-FFF2-40B4-BE49-F238E27FC236}">
                <a16:creationId xmlns:a16="http://schemas.microsoft.com/office/drawing/2014/main" id="{33A156E6-0DB1-9952-0D63-87F4BD7AC8DB}"/>
              </a:ext>
            </a:extLst>
          </p:cNvPr>
          <p:cNvPicPr>
            <a:picLocks noChangeAspect="1"/>
          </p:cNvPicPr>
          <p:nvPr/>
        </p:nvPicPr>
        <p:blipFill>
          <a:blip r:embed="rId4">
            <a:extLst>
              <a:ext uri="{28A0092B-C50C-407E-A947-70E740481C1C}">
                <a14:useLocalDpi xmlns:a14="http://schemas.microsoft.com/office/drawing/2010/main" val="0"/>
              </a:ext>
            </a:extLst>
          </a:blip>
          <a:srcRect l="15119" t="65627" r="40518" b="15065"/>
          <a:stretch/>
        </p:blipFill>
        <p:spPr>
          <a:xfrm>
            <a:off x="3422437" y="4212837"/>
            <a:ext cx="7588463" cy="2082559"/>
          </a:xfrm>
          <a:prstGeom prst="rect">
            <a:avLst/>
          </a:prstGeom>
        </p:spPr>
      </p:pic>
      <p:sp>
        <p:nvSpPr>
          <p:cNvPr id="13" name="TextBox 12">
            <a:extLst>
              <a:ext uri="{FF2B5EF4-FFF2-40B4-BE49-F238E27FC236}">
                <a16:creationId xmlns:a16="http://schemas.microsoft.com/office/drawing/2014/main" id="{748E1092-890A-971D-AC0F-BA01AE7EC0DB}"/>
              </a:ext>
            </a:extLst>
          </p:cNvPr>
          <p:cNvSpPr txBox="1"/>
          <p:nvPr/>
        </p:nvSpPr>
        <p:spPr>
          <a:xfrm>
            <a:off x="3435349" y="524503"/>
            <a:ext cx="586474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CELL REFERRED MACRO BUTTON</a:t>
            </a:r>
          </a:p>
        </p:txBody>
      </p:sp>
      <p:pic>
        <p:nvPicPr>
          <p:cNvPr id="4" name="Picture 3">
            <a:extLst>
              <a:ext uri="{FF2B5EF4-FFF2-40B4-BE49-F238E27FC236}">
                <a16:creationId xmlns:a16="http://schemas.microsoft.com/office/drawing/2014/main" id="{E565D9B1-41AF-A081-8815-E2A5D05ABB80}"/>
              </a:ext>
            </a:extLst>
          </p:cNvPr>
          <p:cNvPicPr>
            <a:picLocks noChangeAspect="1"/>
          </p:cNvPicPr>
          <p:nvPr/>
        </p:nvPicPr>
        <p:blipFill>
          <a:blip r:embed="rId5">
            <a:extLst>
              <a:ext uri="{28A0092B-C50C-407E-A947-70E740481C1C}">
                <a14:useLocalDpi xmlns:a14="http://schemas.microsoft.com/office/drawing/2010/main" val="0"/>
              </a:ext>
            </a:extLst>
          </a:blip>
          <a:srcRect l="10137" t="23257" r="20535" b="72057"/>
          <a:stretch/>
        </p:blipFill>
        <p:spPr>
          <a:xfrm>
            <a:off x="3588126" y="1227815"/>
            <a:ext cx="6960726" cy="441684"/>
          </a:xfrm>
          <a:prstGeom prst="rect">
            <a:avLst/>
          </a:prstGeom>
        </p:spPr>
      </p:pic>
      <p:pic>
        <p:nvPicPr>
          <p:cNvPr id="11" name="Picture 10">
            <a:extLst>
              <a:ext uri="{FF2B5EF4-FFF2-40B4-BE49-F238E27FC236}">
                <a16:creationId xmlns:a16="http://schemas.microsoft.com/office/drawing/2014/main" id="{3F7A3448-8B2A-62C7-F523-4200ED7EC6B8}"/>
              </a:ext>
            </a:extLst>
          </p:cNvPr>
          <p:cNvPicPr>
            <a:picLocks noChangeAspect="1"/>
          </p:cNvPicPr>
          <p:nvPr/>
        </p:nvPicPr>
        <p:blipFill>
          <a:blip r:embed="rId5">
            <a:extLst>
              <a:ext uri="{28A0092B-C50C-407E-A947-70E740481C1C}">
                <a14:useLocalDpi xmlns:a14="http://schemas.microsoft.com/office/drawing/2010/main" val="0"/>
              </a:ext>
            </a:extLst>
          </a:blip>
          <a:srcRect l="28016" t="53644" r="55529" b="11157"/>
          <a:stretch/>
        </p:blipFill>
        <p:spPr>
          <a:xfrm>
            <a:off x="3769345" y="1765077"/>
            <a:ext cx="1378857" cy="2307771"/>
          </a:xfrm>
          <a:prstGeom prst="rect">
            <a:avLst/>
          </a:prstGeom>
        </p:spPr>
      </p:pic>
      <p:pic>
        <p:nvPicPr>
          <p:cNvPr id="16" name="Picture 15">
            <a:extLst>
              <a:ext uri="{FF2B5EF4-FFF2-40B4-BE49-F238E27FC236}">
                <a16:creationId xmlns:a16="http://schemas.microsoft.com/office/drawing/2014/main" id="{64C1D453-E97E-31CD-60DE-18B4F1A524C5}"/>
              </a:ext>
            </a:extLst>
          </p:cNvPr>
          <p:cNvPicPr>
            <a:picLocks noChangeAspect="1"/>
          </p:cNvPicPr>
          <p:nvPr/>
        </p:nvPicPr>
        <p:blipFill>
          <a:blip r:embed="rId5">
            <a:extLst>
              <a:ext uri="{28A0092B-C50C-407E-A947-70E740481C1C}">
                <a14:useLocalDpi xmlns:a14="http://schemas.microsoft.com/office/drawing/2010/main" val="0"/>
              </a:ext>
            </a:extLst>
          </a:blip>
          <a:srcRect l="44859" t="48828" r="10386" b="22393"/>
          <a:stretch/>
        </p:blipFill>
        <p:spPr>
          <a:xfrm>
            <a:off x="6126148" y="2249295"/>
            <a:ext cx="3824920" cy="1797343"/>
          </a:xfrm>
          <a:prstGeom prst="rect">
            <a:avLst/>
          </a:prstGeom>
        </p:spPr>
      </p:pic>
      <p:pic>
        <p:nvPicPr>
          <p:cNvPr id="17" name="Picture 16">
            <a:extLst>
              <a:ext uri="{FF2B5EF4-FFF2-40B4-BE49-F238E27FC236}">
                <a16:creationId xmlns:a16="http://schemas.microsoft.com/office/drawing/2014/main" id="{C6B02A0F-40AB-7685-E39D-1057A806D048}"/>
              </a:ext>
            </a:extLst>
          </p:cNvPr>
          <p:cNvPicPr>
            <a:picLocks noChangeAspect="1"/>
          </p:cNvPicPr>
          <p:nvPr/>
        </p:nvPicPr>
        <p:blipFill>
          <a:blip r:embed="rId6">
            <a:extLst>
              <a:ext uri="{28A0092B-C50C-407E-A947-70E740481C1C}">
                <a14:useLocalDpi xmlns:a14="http://schemas.microsoft.com/office/drawing/2010/main" val="0"/>
              </a:ext>
            </a:extLst>
          </a:blip>
          <a:srcRect l="8971" t="22947" r="33079" b="70609"/>
          <a:stretch/>
        </p:blipFill>
        <p:spPr>
          <a:xfrm>
            <a:off x="5276662" y="1753869"/>
            <a:ext cx="5690695" cy="441684"/>
          </a:xfrm>
          <a:prstGeom prst="rect">
            <a:avLst/>
          </a:prstGeom>
        </p:spPr>
      </p:pic>
      <p:sp>
        <p:nvSpPr>
          <p:cNvPr id="18" name="TextBox 17">
            <a:extLst>
              <a:ext uri="{FF2B5EF4-FFF2-40B4-BE49-F238E27FC236}">
                <a16:creationId xmlns:a16="http://schemas.microsoft.com/office/drawing/2014/main" id="{778F42C1-B9FA-EADC-B331-6A5F99BC2D5E}"/>
              </a:ext>
            </a:extLst>
          </p:cNvPr>
          <p:cNvSpPr txBox="1"/>
          <p:nvPr/>
        </p:nvSpPr>
        <p:spPr>
          <a:xfrm>
            <a:off x="3435349" y="-8111497"/>
            <a:ext cx="5864742" cy="553998"/>
          </a:xfrm>
          <a:prstGeom prst="rect">
            <a:avLst/>
          </a:prstGeom>
          <a:noFill/>
          <a:ln>
            <a:noFill/>
          </a:ln>
        </p:spPr>
        <p:txBody>
          <a:bodyPr wrap="square" rtlCol="0">
            <a:spAutoFit/>
          </a:bodyPr>
          <a:lstStyle/>
          <a:p>
            <a:pPr algn="ctr"/>
            <a:r>
              <a:rPr lang="en-US" sz="3000" dirty="0">
                <a:solidFill>
                  <a:schemeClr val="bg1">
                    <a:lumMod val="75000"/>
                  </a:schemeClr>
                </a:solidFill>
                <a:latin typeface="Calibri" panose="020F0502020204030204" pitchFamily="34" charset="0"/>
                <a:cs typeface="Calibri" panose="020F0502020204030204" pitchFamily="34" charset="0"/>
              </a:rPr>
              <a:t>MACROS</a:t>
            </a:r>
          </a:p>
        </p:txBody>
      </p:sp>
      <p:pic>
        <p:nvPicPr>
          <p:cNvPr id="19" name="Picture 18">
            <a:extLst>
              <a:ext uri="{FF2B5EF4-FFF2-40B4-BE49-F238E27FC236}">
                <a16:creationId xmlns:a16="http://schemas.microsoft.com/office/drawing/2014/main" id="{9631182F-4E05-A746-29C0-8CAE1B05E46B}"/>
              </a:ext>
            </a:extLst>
          </p:cNvPr>
          <p:cNvPicPr>
            <a:picLocks noChangeAspect="1"/>
          </p:cNvPicPr>
          <p:nvPr/>
        </p:nvPicPr>
        <p:blipFill>
          <a:blip r:embed="rId5">
            <a:extLst>
              <a:ext uri="{28A0092B-C50C-407E-A947-70E740481C1C}">
                <a14:useLocalDpi xmlns:a14="http://schemas.microsoft.com/office/drawing/2010/main" val="0"/>
              </a:ext>
            </a:extLst>
          </a:blip>
          <a:srcRect l="2339" t="43859" r="71243" b="10809"/>
          <a:stretch/>
        </p:blipFill>
        <p:spPr>
          <a:xfrm>
            <a:off x="8525052" y="-6355434"/>
            <a:ext cx="2213662" cy="2972128"/>
          </a:xfrm>
          <a:prstGeom prst="rect">
            <a:avLst/>
          </a:prstGeom>
        </p:spPr>
      </p:pic>
      <p:pic>
        <p:nvPicPr>
          <p:cNvPr id="20" name="Picture 19">
            <a:extLst>
              <a:ext uri="{FF2B5EF4-FFF2-40B4-BE49-F238E27FC236}">
                <a16:creationId xmlns:a16="http://schemas.microsoft.com/office/drawing/2014/main" id="{69FF10B7-0D5E-1837-83A1-0FA29A16A696}"/>
              </a:ext>
            </a:extLst>
          </p:cNvPr>
          <p:cNvPicPr>
            <a:picLocks noChangeAspect="1"/>
          </p:cNvPicPr>
          <p:nvPr/>
        </p:nvPicPr>
        <p:blipFill>
          <a:blip r:embed="rId7">
            <a:extLst>
              <a:ext uri="{28A0092B-C50C-407E-A947-70E740481C1C}">
                <a14:useLocalDpi xmlns:a14="http://schemas.microsoft.com/office/drawing/2010/main" val="0"/>
              </a:ext>
            </a:extLst>
          </a:blip>
          <a:srcRect l="42961" t="5440" r="26280" b="41967"/>
          <a:stretch/>
        </p:blipFill>
        <p:spPr>
          <a:xfrm>
            <a:off x="1182180" y="-6487971"/>
            <a:ext cx="3548016" cy="3359418"/>
          </a:xfrm>
          <a:prstGeom prst="rect">
            <a:avLst/>
          </a:prstGeom>
        </p:spPr>
      </p:pic>
      <p:pic>
        <p:nvPicPr>
          <p:cNvPr id="21" name="Picture 20">
            <a:extLst>
              <a:ext uri="{FF2B5EF4-FFF2-40B4-BE49-F238E27FC236}">
                <a16:creationId xmlns:a16="http://schemas.microsoft.com/office/drawing/2014/main" id="{51B4BF2A-38B6-C8D2-B52E-6065E724FBBF}"/>
              </a:ext>
            </a:extLst>
          </p:cNvPr>
          <p:cNvPicPr>
            <a:picLocks noChangeAspect="1"/>
          </p:cNvPicPr>
          <p:nvPr/>
        </p:nvPicPr>
        <p:blipFill>
          <a:blip r:embed="rId8">
            <a:extLst>
              <a:ext uri="{28A0092B-C50C-407E-A947-70E740481C1C}">
                <a14:useLocalDpi xmlns:a14="http://schemas.microsoft.com/office/drawing/2010/main" val="0"/>
              </a:ext>
            </a:extLst>
          </a:blip>
          <a:srcRect l="624" t="6926" r="79914" b="78219"/>
          <a:stretch/>
        </p:blipFill>
        <p:spPr>
          <a:xfrm>
            <a:off x="5399354" y="-6091903"/>
            <a:ext cx="2373045" cy="1018253"/>
          </a:xfrm>
          <a:prstGeom prst="rect">
            <a:avLst/>
          </a:prstGeom>
        </p:spPr>
      </p:pic>
      <p:sp>
        <p:nvSpPr>
          <p:cNvPr id="22" name="TextBox 21">
            <a:extLst>
              <a:ext uri="{FF2B5EF4-FFF2-40B4-BE49-F238E27FC236}">
                <a16:creationId xmlns:a16="http://schemas.microsoft.com/office/drawing/2014/main" id="{524A29E0-5DC4-BD57-FDD8-0E2FB54C4410}"/>
              </a:ext>
            </a:extLst>
          </p:cNvPr>
          <p:cNvSpPr txBox="1"/>
          <p:nvPr/>
        </p:nvSpPr>
        <p:spPr>
          <a:xfrm>
            <a:off x="4197349" y="-7273298"/>
            <a:ext cx="4388932" cy="477054"/>
          </a:xfrm>
          <a:prstGeom prst="rect">
            <a:avLst/>
          </a:prstGeom>
          <a:noFill/>
          <a:ln>
            <a:noFill/>
          </a:ln>
        </p:spPr>
        <p:txBody>
          <a:bodyPr wrap="square" rtlCol="0">
            <a:spAutoFit/>
          </a:bodyPr>
          <a:lstStyle/>
          <a:p>
            <a:pPr algn="ctr"/>
            <a:r>
              <a:rPr lang="en-US" sz="2500" dirty="0">
                <a:solidFill>
                  <a:schemeClr val="bg1">
                    <a:lumMod val="75000"/>
                  </a:schemeClr>
                </a:solidFill>
                <a:latin typeface="Calibri" panose="020F0502020204030204" pitchFamily="34" charset="0"/>
                <a:cs typeface="Calibri" panose="020F0502020204030204" pitchFamily="34" charset="0"/>
              </a:rPr>
              <a:t>RECORDED MACRO BUTTON</a:t>
            </a:r>
          </a:p>
        </p:txBody>
      </p:sp>
      <p:sp>
        <p:nvSpPr>
          <p:cNvPr id="23" name="Rectangle 22">
            <a:extLst>
              <a:ext uri="{FF2B5EF4-FFF2-40B4-BE49-F238E27FC236}">
                <a16:creationId xmlns:a16="http://schemas.microsoft.com/office/drawing/2014/main" id="{0567AD5C-2B4E-BD92-4D93-01B58C01E187}"/>
              </a:ext>
            </a:extLst>
          </p:cNvPr>
          <p:cNvSpPr/>
          <p:nvPr/>
        </p:nvSpPr>
        <p:spPr>
          <a:xfrm>
            <a:off x="1225345" y="5470648"/>
            <a:ext cx="1848704" cy="50245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33A6A77-57EF-7A4E-3295-98B5B3A42E17}"/>
              </a:ext>
            </a:extLst>
          </p:cNvPr>
          <p:cNvCxnSpPr>
            <a:cxnSpLocks/>
          </p:cNvCxnSpPr>
          <p:nvPr/>
        </p:nvCxnSpPr>
        <p:spPr>
          <a:xfrm flipH="1">
            <a:off x="2956188" y="5073445"/>
            <a:ext cx="631938" cy="293964"/>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19FF2C1-337D-1B19-E15C-A177C0FE0B1C}"/>
              </a:ext>
            </a:extLst>
          </p:cNvPr>
          <p:cNvCxnSpPr>
            <a:cxnSpLocks/>
          </p:cNvCxnSpPr>
          <p:nvPr/>
        </p:nvCxnSpPr>
        <p:spPr>
          <a:xfrm flipH="1">
            <a:off x="7888884" y="2138596"/>
            <a:ext cx="466249" cy="32346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654E1CA-29E5-E0A5-56D1-75A396561E2D}"/>
              </a:ext>
            </a:extLst>
          </p:cNvPr>
          <p:cNvCxnSpPr>
            <a:cxnSpLocks/>
          </p:cNvCxnSpPr>
          <p:nvPr/>
        </p:nvCxnSpPr>
        <p:spPr>
          <a:xfrm flipH="1">
            <a:off x="4791529" y="1577763"/>
            <a:ext cx="466249" cy="32346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4215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2ED4431-F5A9-C902-F9D8-182A4F3DF29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55249A6-75E6-CC5A-710E-1D508AA410A3}"/>
              </a:ext>
            </a:extLst>
          </p:cNvPr>
          <p:cNvPicPr>
            <a:picLocks noChangeAspect="1"/>
          </p:cNvPicPr>
          <p:nvPr/>
        </p:nvPicPr>
        <p:blipFill>
          <a:blip r:embed="rId2">
            <a:alphaModFix amt="0"/>
            <a:extLst>
              <a:ext uri="{28A0092B-C50C-407E-A947-70E740481C1C}">
                <a14:useLocalDpi xmlns:a14="http://schemas.microsoft.com/office/drawing/2010/main" val="0"/>
              </a:ext>
            </a:extLst>
          </a:blip>
          <a:srcRect r="30067" b="38699"/>
          <a:stretch/>
        </p:blipFill>
        <p:spPr>
          <a:xfrm>
            <a:off x="-1327355" y="-855405"/>
            <a:ext cx="14689394" cy="9055508"/>
          </a:xfrm>
          <a:prstGeom prst="rect">
            <a:avLst/>
          </a:prstGeom>
        </p:spPr>
      </p:pic>
      <p:sp>
        <p:nvSpPr>
          <p:cNvPr id="2" name="Oval 1">
            <a:extLst>
              <a:ext uri="{FF2B5EF4-FFF2-40B4-BE49-F238E27FC236}">
                <a16:creationId xmlns:a16="http://schemas.microsoft.com/office/drawing/2014/main" id="{2CC66BBB-5ADA-E110-47FB-A933C2834E82}"/>
              </a:ext>
            </a:extLst>
          </p:cNvPr>
          <p:cNvSpPr/>
          <p:nvPr/>
        </p:nvSpPr>
        <p:spPr>
          <a:xfrm>
            <a:off x="2247900" y="-11916"/>
            <a:ext cx="7524750" cy="6869916"/>
          </a:xfrm>
          <a:prstGeom prst="ellipse">
            <a:avLst/>
          </a:prstGeom>
          <a:solidFill>
            <a:schemeClr val="tx1">
              <a:lumMod val="95000"/>
              <a:lumOff val="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6479FB-58EF-9CFD-A73F-903A123542EE}"/>
              </a:ext>
            </a:extLst>
          </p:cNvPr>
          <p:cNvSpPr txBox="1"/>
          <p:nvPr/>
        </p:nvSpPr>
        <p:spPr>
          <a:xfrm>
            <a:off x="3748229" y="2945988"/>
            <a:ext cx="4524091" cy="954107"/>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DASHBOARD</a:t>
            </a:r>
          </a:p>
        </p:txBody>
      </p:sp>
      <p:pic>
        <p:nvPicPr>
          <p:cNvPr id="8" name="Picture 7">
            <a:extLst>
              <a:ext uri="{FF2B5EF4-FFF2-40B4-BE49-F238E27FC236}">
                <a16:creationId xmlns:a16="http://schemas.microsoft.com/office/drawing/2014/main" id="{53F6D655-0BF6-4696-664B-4AE23F6EB045}"/>
              </a:ext>
            </a:extLst>
          </p:cNvPr>
          <p:cNvPicPr>
            <a:picLocks noChangeAspect="1"/>
          </p:cNvPicPr>
          <p:nvPr/>
        </p:nvPicPr>
        <p:blipFill>
          <a:blip r:embed="rId3">
            <a:extLst>
              <a:ext uri="{28A0092B-C50C-407E-A947-70E740481C1C}">
                <a14:useLocalDpi xmlns:a14="http://schemas.microsoft.com/office/drawing/2010/main" val="0"/>
              </a:ext>
            </a:extLst>
          </a:blip>
          <a:srcRect l="1786" t="30983" r="1774" b="7212"/>
          <a:stretch/>
        </p:blipFill>
        <p:spPr>
          <a:xfrm>
            <a:off x="752475" y="9084129"/>
            <a:ext cx="10687050" cy="5010415"/>
          </a:xfrm>
          <a:prstGeom prst="rect">
            <a:avLst/>
          </a:prstGeom>
        </p:spPr>
      </p:pic>
      <p:sp>
        <p:nvSpPr>
          <p:cNvPr id="9" name="TextBox 8">
            <a:extLst>
              <a:ext uri="{FF2B5EF4-FFF2-40B4-BE49-F238E27FC236}">
                <a16:creationId xmlns:a16="http://schemas.microsoft.com/office/drawing/2014/main" id="{AA708A80-E783-3BF4-2143-C9CDF49B0401}"/>
              </a:ext>
            </a:extLst>
          </p:cNvPr>
          <p:cNvSpPr txBox="1"/>
          <p:nvPr/>
        </p:nvSpPr>
        <p:spPr>
          <a:xfrm>
            <a:off x="3725799" y="8232056"/>
            <a:ext cx="4524091" cy="477054"/>
          </a:xfrm>
          <a:prstGeom prst="rect">
            <a:avLst/>
          </a:prstGeom>
          <a:noFill/>
          <a:ln>
            <a:noFill/>
          </a:ln>
        </p:spPr>
        <p:txBody>
          <a:bodyPr wrap="square" rtlCol="0">
            <a:spAutoFit/>
          </a:bodyPr>
          <a:lstStyle/>
          <a:p>
            <a:pPr algn="ctr"/>
            <a:r>
              <a:rPr lang="en-US" sz="2500" dirty="0">
                <a:solidFill>
                  <a:schemeClr val="bg1">
                    <a:lumMod val="85000"/>
                  </a:schemeClr>
                </a:solidFill>
                <a:latin typeface="Calibri" panose="020F0502020204030204" pitchFamily="34" charset="0"/>
                <a:cs typeface="Calibri" panose="020F0502020204030204" pitchFamily="34" charset="0"/>
              </a:rPr>
              <a:t>DASHBOARD</a:t>
            </a:r>
          </a:p>
        </p:txBody>
      </p:sp>
    </p:spTree>
    <p:extLst>
      <p:ext uri="{BB962C8B-B14F-4D97-AF65-F5344CB8AC3E}">
        <p14:creationId xmlns:p14="http://schemas.microsoft.com/office/powerpoint/2010/main" val="372378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270376A-85A2-315F-20D4-4A7373629D35}"/>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EB8C1E4-915E-990F-26FD-30F55BFF41DB}"/>
              </a:ext>
            </a:extLst>
          </p:cNvPr>
          <p:cNvSpPr/>
          <p:nvPr/>
        </p:nvSpPr>
        <p:spPr>
          <a:xfrm>
            <a:off x="-3097161" y="-2861187"/>
            <a:ext cx="18170013" cy="12624619"/>
          </a:xfrm>
          <a:prstGeom prst="ellipse">
            <a:avLst/>
          </a:prstGeom>
          <a:solidFill>
            <a:schemeClr val="tx1">
              <a:lumMod val="95000"/>
              <a:lumOff val="5000"/>
              <a:alpha val="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87ADA0-0115-DAA0-DC48-10AEBF90B940}"/>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r="30067" b="38699"/>
          <a:stretch/>
        </p:blipFill>
        <p:spPr>
          <a:xfrm>
            <a:off x="1" y="0"/>
            <a:ext cx="12192000" cy="6858000"/>
          </a:xfrm>
          <a:prstGeom prst="rect">
            <a:avLst/>
          </a:prstGeom>
        </p:spPr>
      </p:pic>
      <p:sp>
        <p:nvSpPr>
          <p:cNvPr id="4" name="TextBox 3">
            <a:extLst>
              <a:ext uri="{FF2B5EF4-FFF2-40B4-BE49-F238E27FC236}">
                <a16:creationId xmlns:a16="http://schemas.microsoft.com/office/drawing/2014/main" id="{0C89CCAA-84EF-453B-90C0-50E34DD03509}"/>
              </a:ext>
            </a:extLst>
          </p:cNvPr>
          <p:cNvSpPr txBox="1"/>
          <p:nvPr/>
        </p:nvSpPr>
        <p:spPr>
          <a:xfrm>
            <a:off x="3725799" y="497756"/>
            <a:ext cx="4524091" cy="477054"/>
          </a:xfrm>
          <a:prstGeom prst="rect">
            <a:avLst/>
          </a:prstGeom>
          <a:noFill/>
          <a:ln>
            <a:noFill/>
          </a:ln>
        </p:spPr>
        <p:txBody>
          <a:bodyPr wrap="square" rtlCol="0">
            <a:spAutoFit/>
          </a:bodyPr>
          <a:lstStyle/>
          <a:p>
            <a:pPr algn="ctr"/>
            <a:r>
              <a:rPr lang="en-US" sz="2500" dirty="0">
                <a:solidFill>
                  <a:schemeClr val="bg1">
                    <a:lumMod val="85000"/>
                  </a:schemeClr>
                </a:solidFill>
                <a:latin typeface="Calibri" panose="020F0502020204030204" pitchFamily="34" charset="0"/>
                <a:cs typeface="Calibri" panose="020F0502020204030204" pitchFamily="34" charset="0"/>
              </a:rPr>
              <a:t>DASHBOARD</a:t>
            </a:r>
          </a:p>
        </p:txBody>
      </p:sp>
      <p:pic>
        <p:nvPicPr>
          <p:cNvPr id="7" name="Picture 6">
            <a:extLst>
              <a:ext uri="{FF2B5EF4-FFF2-40B4-BE49-F238E27FC236}">
                <a16:creationId xmlns:a16="http://schemas.microsoft.com/office/drawing/2014/main" id="{14FEF7E3-09E4-8240-9DF3-6228D370A4EF}"/>
              </a:ext>
            </a:extLst>
          </p:cNvPr>
          <p:cNvPicPr>
            <a:picLocks noChangeAspect="1"/>
          </p:cNvPicPr>
          <p:nvPr/>
        </p:nvPicPr>
        <p:blipFill>
          <a:blip r:embed="rId3">
            <a:extLst>
              <a:ext uri="{28A0092B-C50C-407E-A947-70E740481C1C}">
                <a14:useLocalDpi xmlns:a14="http://schemas.microsoft.com/office/drawing/2010/main" val="0"/>
              </a:ext>
            </a:extLst>
          </a:blip>
          <a:srcRect l="1786" t="30983" r="1774" b="11851"/>
          <a:stretch/>
        </p:blipFill>
        <p:spPr>
          <a:xfrm>
            <a:off x="752475" y="1235529"/>
            <a:ext cx="10687050" cy="4634329"/>
          </a:xfrm>
          <a:prstGeom prst="rect">
            <a:avLst/>
          </a:prstGeom>
        </p:spPr>
      </p:pic>
    </p:spTree>
    <p:extLst>
      <p:ext uri="{BB962C8B-B14F-4D97-AF65-F5344CB8AC3E}">
        <p14:creationId xmlns:p14="http://schemas.microsoft.com/office/powerpoint/2010/main" val="169782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52AC2E9-FB3A-F1F1-82AE-9F3D91983A7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484F616-EA07-E6DD-E09F-AF6DE596387E}"/>
              </a:ext>
            </a:extLst>
          </p:cNvPr>
          <p:cNvPicPr>
            <a:picLocks noChangeAspect="1"/>
          </p:cNvPicPr>
          <p:nvPr/>
        </p:nvPicPr>
        <p:blipFill>
          <a:blip r:embed="rId2">
            <a:alphaModFix amt="0"/>
            <a:extLst>
              <a:ext uri="{28A0092B-C50C-407E-A947-70E740481C1C}">
                <a14:useLocalDpi xmlns:a14="http://schemas.microsoft.com/office/drawing/2010/main" val="0"/>
              </a:ext>
            </a:extLst>
          </a:blip>
          <a:srcRect r="30067" b="38699"/>
          <a:stretch/>
        </p:blipFill>
        <p:spPr>
          <a:xfrm>
            <a:off x="-952500" y="-533400"/>
            <a:ext cx="14668500" cy="8458200"/>
          </a:xfrm>
          <a:prstGeom prst="rect">
            <a:avLst/>
          </a:prstGeom>
        </p:spPr>
      </p:pic>
      <p:sp>
        <p:nvSpPr>
          <p:cNvPr id="3" name="Oval 2">
            <a:extLst>
              <a:ext uri="{FF2B5EF4-FFF2-40B4-BE49-F238E27FC236}">
                <a16:creationId xmlns:a16="http://schemas.microsoft.com/office/drawing/2014/main" id="{CECB5E15-C79A-F379-1852-371F251131CC}"/>
              </a:ext>
            </a:extLst>
          </p:cNvPr>
          <p:cNvSpPr/>
          <p:nvPr/>
        </p:nvSpPr>
        <p:spPr>
          <a:xfrm>
            <a:off x="2247900" y="-11916"/>
            <a:ext cx="7524750" cy="6869916"/>
          </a:xfrm>
          <a:prstGeom prst="ellipse">
            <a:avLst/>
          </a:prstGeom>
          <a:solidFill>
            <a:schemeClr val="tx1">
              <a:lumMod val="95000"/>
              <a:lumOff val="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AB1FE0-CB0A-0D12-62DD-BB3646290FF0}"/>
              </a:ext>
            </a:extLst>
          </p:cNvPr>
          <p:cNvSpPr txBox="1"/>
          <p:nvPr/>
        </p:nvSpPr>
        <p:spPr>
          <a:xfrm>
            <a:off x="3748229" y="2945988"/>
            <a:ext cx="4524091" cy="954107"/>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CONCLUSION</a:t>
            </a:r>
          </a:p>
        </p:txBody>
      </p:sp>
      <p:sp>
        <p:nvSpPr>
          <p:cNvPr id="4" name="TextBox 3">
            <a:extLst>
              <a:ext uri="{FF2B5EF4-FFF2-40B4-BE49-F238E27FC236}">
                <a16:creationId xmlns:a16="http://schemas.microsoft.com/office/drawing/2014/main" id="{53B88A53-6502-A69A-D507-DE3005D42BF4}"/>
              </a:ext>
            </a:extLst>
          </p:cNvPr>
          <p:cNvSpPr txBox="1"/>
          <p:nvPr/>
        </p:nvSpPr>
        <p:spPr>
          <a:xfrm>
            <a:off x="3481529" y="8965788"/>
            <a:ext cx="4524091" cy="954107"/>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CONCLUSION</a:t>
            </a:r>
          </a:p>
        </p:txBody>
      </p:sp>
      <p:sp>
        <p:nvSpPr>
          <p:cNvPr id="5" name="TextBox 4">
            <a:extLst>
              <a:ext uri="{FF2B5EF4-FFF2-40B4-BE49-F238E27FC236}">
                <a16:creationId xmlns:a16="http://schemas.microsoft.com/office/drawing/2014/main" id="{B310199A-D3B2-85D7-6FCA-9D79036340C2}"/>
              </a:ext>
            </a:extLst>
          </p:cNvPr>
          <p:cNvSpPr txBox="1"/>
          <p:nvPr/>
        </p:nvSpPr>
        <p:spPr>
          <a:xfrm>
            <a:off x="1321827" y="9837220"/>
            <a:ext cx="9670023" cy="5093702"/>
          </a:xfrm>
          <a:prstGeom prst="rect">
            <a:avLst/>
          </a:prstGeom>
          <a:noFill/>
        </p:spPr>
        <p:txBody>
          <a:bodyPr wrap="square" rtlCol="0">
            <a:spAutoFit/>
          </a:bodyPr>
          <a:lstStyle/>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HIGH PERFORMING SUB-CATEGORY PHONE – $ 281.9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LOWEST PERFORMING SUB-CATEGORY FASTENER – $ 2.8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FURNITURE AND TECHNOLOGY IS PERFORMED BETTER.</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HIGHEST PERFORMINF STATE IS CALIFORNIA – $ 401.8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LOWEST PERFORMINF STATE IS NORTH DAKODA – $ 0.9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TOTAL SALES  IN SOUTH REGION IS LOW &amp; WEST REGION IS HIGH .</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TOTAL SALES IN CATEGORY OF HOME OFFICE IS LOW &amp; CONSUMERS  IS HIGH.</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PEOPLE USED THE STANDARD CLASS DELIVERY MODE THE MOST.</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SALES IS HIGHER IN CENTRAL REGION.</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SALES IS HIGHER IN CONSUMER SEGMENT.</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WE NEED ADVERTISE THE  DEALS AND OFFERS AND ALSO MAKE IT UNPREDICTABLE.</a:t>
            </a:r>
          </a:p>
        </p:txBody>
      </p:sp>
    </p:spTree>
    <p:extLst>
      <p:ext uri="{BB962C8B-B14F-4D97-AF65-F5344CB8AC3E}">
        <p14:creationId xmlns:p14="http://schemas.microsoft.com/office/powerpoint/2010/main" val="103754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B5CBD07-CE5C-2A2A-5600-9F74AAEA3F6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EE0122-9536-DF29-7ED4-4BC91C1F368A}"/>
              </a:ext>
            </a:extLst>
          </p:cNvPr>
          <p:cNvPicPr>
            <a:picLocks noChangeAspect="1"/>
          </p:cNvPicPr>
          <p:nvPr/>
        </p:nvPicPr>
        <p:blipFill>
          <a:blip r:embed="rId2">
            <a:alphaModFix amt="0"/>
            <a:extLst>
              <a:ext uri="{28A0092B-C50C-407E-A947-70E740481C1C}">
                <a14:useLocalDpi xmlns:a14="http://schemas.microsoft.com/office/drawing/2010/main" val="0"/>
              </a:ext>
            </a:extLst>
          </a:blip>
          <a:srcRect r="30067" b="38699"/>
          <a:stretch/>
        </p:blipFill>
        <p:spPr>
          <a:xfrm>
            <a:off x="-2171700" y="-1219200"/>
            <a:ext cx="16344900" cy="9410700"/>
          </a:xfrm>
          <a:prstGeom prst="rect">
            <a:avLst/>
          </a:prstGeom>
        </p:spPr>
      </p:pic>
      <p:sp>
        <p:nvSpPr>
          <p:cNvPr id="3" name="Oval 2">
            <a:extLst>
              <a:ext uri="{FF2B5EF4-FFF2-40B4-BE49-F238E27FC236}">
                <a16:creationId xmlns:a16="http://schemas.microsoft.com/office/drawing/2014/main" id="{E2B49FB6-239F-6FBC-3455-ED453FAFD4F3}"/>
              </a:ext>
            </a:extLst>
          </p:cNvPr>
          <p:cNvSpPr/>
          <p:nvPr/>
        </p:nvSpPr>
        <p:spPr>
          <a:xfrm>
            <a:off x="-3238500" y="-2400300"/>
            <a:ext cx="18859500" cy="12268200"/>
          </a:xfrm>
          <a:prstGeom prst="ellipse">
            <a:avLst/>
          </a:prstGeom>
          <a:solidFill>
            <a:schemeClr val="tx1">
              <a:lumMod val="95000"/>
              <a:lumOff val="5000"/>
              <a:alpha val="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F7C9CD-933C-EBD5-535B-E4D0A428EC6B}"/>
              </a:ext>
            </a:extLst>
          </p:cNvPr>
          <p:cNvPicPr>
            <a:picLocks noChangeAspect="1"/>
          </p:cNvPicPr>
          <p:nvPr/>
        </p:nvPicPr>
        <p:blipFill>
          <a:blip r:embed="rId2">
            <a:alphaModFix amt="27000"/>
            <a:extLst>
              <a:ext uri="{28A0092B-C50C-407E-A947-70E740481C1C}">
                <a14:useLocalDpi xmlns:a14="http://schemas.microsoft.com/office/drawing/2010/main" val="0"/>
              </a:ext>
            </a:extLst>
          </a:blip>
          <a:srcRect r="30067" b="38699"/>
          <a:stretch/>
        </p:blipFill>
        <p:spPr>
          <a:xfrm>
            <a:off x="-1866900" y="-800100"/>
            <a:ext cx="15125700" cy="8458200"/>
          </a:xfrm>
          <a:prstGeom prst="rect">
            <a:avLst/>
          </a:prstGeom>
        </p:spPr>
      </p:pic>
      <p:sp>
        <p:nvSpPr>
          <p:cNvPr id="6" name="TextBox 5">
            <a:extLst>
              <a:ext uri="{FF2B5EF4-FFF2-40B4-BE49-F238E27FC236}">
                <a16:creationId xmlns:a16="http://schemas.microsoft.com/office/drawing/2014/main" id="{24EA84E8-CE94-5F11-8D5D-991067DB74C9}"/>
              </a:ext>
            </a:extLst>
          </p:cNvPr>
          <p:cNvSpPr txBox="1"/>
          <p:nvPr/>
        </p:nvSpPr>
        <p:spPr>
          <a:xfrm>
            <a:off x="3481529" y="355188"/>
            <a:ext cx="4524091" cy="954107"/>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CONCLUSION</a:t>
            </a:r>
          </a:p>
        </p:txBody>
      </p:sp>
      <p:sp>
        <p:nvSpPr>
          <p:cNvPr id="5" name="TextBox 4">
            <a:extLst>
              <a:ext uri="{FF2B5EF4-FFF2-40B4-BE49-F238E27FC236}">
                <a16:creationId xmlns:a16="http://schemas.microsoft.com/office/drawing/2014/main" id="{A375A165-F1F4-DC64-D0D4-0DE07D385CA6}"/>
              </a:ext>
            </a:extLst>
          </p:cNvPr>
          <p:cNvSpPr txBox="1"/>
          <p:nvPr/>
        </p:nvSpPr>
        <p:spPr>
          <a:xfrm>
            <a:off x="1321827" y="1226620"/>
            <a:ext cx="9670023" cy="5093702"/>
          </a:xfrm>
          <a:prstGeom prst="rect">
            <a:avLst/>
          </a:prstGeom>
          <a:noFill/>
        </p:spPr>
        <p:txBody>
          <a:bodyPr wrap="square" rtlCol="0">
            <a:spAutoFit/>
          </a:bodyPr>
          <a:lstStyle/>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HIGH PERFORMING SUB-CATEGORY PHONE – $ 281.9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LOWEST PERFORMING SUB-CATEGORY FASTENER – $ 2.8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FURNITURE AND TECHNOLOGY IS PERFORMED BETTER.</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HIGHEST PERFORMINF STATE IS CALIFORNIA – $ 401.8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LOWEST PERFORMINF STATE IS NORTH DAKODA – $ 0.9 K.</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TOTAL SALES  IN SOUTH REGION IS LOW &amp; WEST REGION IS HIGH .</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TOTAL SALES IN CATEGORY OF HOME OFFICE IS LOW &amp; CONSUMERS  IS HIGH.</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PEOPLE USED THE STANDARD CLASS DELIVERY MODE THE MOST.</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SALES IS HIGHER IN CENTRAL REGION.</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SALES IS HIGHER IN CONSUMER SEGMENT.</a:t>
            </a:r>
          </a:p>
          <a:p>
            <a:pPr marL="285750" indent="-285750">
              <a:buClr>
                <a:schemeClr val="bg1">
                  <a:lumMod val="75000"/>
                </a:schemeClr>
              </a:buClr>
              <a:buFont typeface="Wingdings" panose="05000000000000000000" pitchFamily="2" charset="2"/>
              <a:buChar char="Ø"/>
            </a:pPr>
            <a:r>
              <a:rPr lang="en-US" sz="2500" dirty="0">
                <a:solidFill>
                  <a:schemeClr val="bg1">
                    <a:lumMod val="75000"/>
                  </a:schemeClr>
                </a:solidFill>
              </a:rPr>
              <a:t>WE NEED ADVERTISE THE  DEALS AND OFFERS AND ALSO MAKE IT UNPREDICTABLE.</a:t>
            </a:r>
          </a:p>
        </p:txBody>
      </p:sp>
    </p:spTree>
    <p:extLst>
      <p:ext uri="{BB962C8B-B14F-4D97-AF65-F5344CB8AC3E}">
        <p14:creationId xmlns:p14="http://schemas.microsoft.com/office/powerpoint/2010/main" val="346093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681CC70-504A-1282-49A6-FC34EC510D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54FB1C-08CA-0E53-972F-F65AB3EF9C14}"/>
              </a:ext>
            </a:extLst>
          </p:cNvPr>
          <p:cNvPicPr>
            <a:picLocks noChangeAspect="1"/>
          </p:cNvPicPr>
          <p:nvPr/>
        </p:nvPicPr>
        <p:blipFill>
          <a:blip r:embed="rId2">
            <a:alphaModFix amt="0"/>
            <a:extLst>
              <a:ext uri="{28A0092B-C50C-407E-A947-70E740481C1C}">
                <a14:useLocalDpi xmlns:a14="http://schemas.microsoft.com/office/drawing/2010/main" val="0"/>
              </a:ext>
            </a:extLst>
          </a:blip>
          <a:srcRect l="-663" t="-882" r="23223" b="40228"/>
          <a:stretch/>
        </p:blipFill>
        <p:spPr>
          <a:xfrm>
            <a:off x="-412955" y="-619432"/>
            <a:ext cx="12860594" cy="8023122"/>
          </a:xfrm>
          <a:prstGeom prst="rect">
            <a:avLst/>
          </a:prstGeom>
        </p:spPr>
      </p:pic>
      <p:pic>
        <p:nvPicPr>
          <p:cNvPr id="2" name="Picture 1">
            <a:extLst>
              <a:ext uri="{FF2B5EF4-FFF2-40B4-BE49-F238E27FC236}">
                <a16:creationId xmlns:a16="http://schemas.microsoft.com/office/drawing/2014/main" id="{0000AE82-2DD1-2E19-DFF4-1139822D2C1A}"/>
              </a:ext>
            </a:extLst>
          </p:cNvPr>
          <p:cNvPicPr>
            <a:picLocks noChangeAspect="1"/>
          </p:cNvPicPr>
          <p:nvPr/>
        </p:nvPicPr>
        <p:blipFill>
          <a:blip r:embed="rId3">
            <a:alphaModFix amt="45000"/>
            <a:extLst>
              <a:ext uri="{28A0092B-C50C-407E-A947-70E740481C1C}">
                <a14:useLocalDpi xmlns:a14="http://schemas.microsoft.com/office/drawing/2010/main" val="0"/>
              </a:ext>
            </a:extLst>
          </a:blip>
          <a:srcRect r="30067" b="38699"/>
          <a:stretch/>
        </p:blipFill>
        <p:spPr>
          <a:xfrm>
            <a:off x="-412955" y="-265471"/>
            <a:ext cx="12860594" cy="7669161"/>
          </a:xfrm>
          <a:prstGeom prst="rect">
            <a:avLst/>
          </a:prstGeom>
        </p:spPr>
      </p:pic>
      <p:sp>
        <p:nvSpPr>
          <p:cNvPr id="6" name="TextBox 5">
            <a:extLst>
              <a:ext uri="{FF2B5EF4-FFF2-40B4-BE49-F238E27FC236}">
                <a16:creationId xmlns:a16="http://schemas.microsoft.com/office/drawing/2014/main" id="{E81DF4C5-9B8C-0FF1-30AB-870848246562}"/>
              </a:ext>
            </a:extLst>
          </p:cNvPr>
          <p:cNvSpPr txBox="1"/>
          <p:nvPr/>
        </p:nvSpPr>
        <p:spPr>
          <a:xfrm>
            <a:off x="2744113" y="2708286"/>
            <a:ext cx="6517876" cy="1323439"/>
          </a:xfrm>
          <a:prstGeom prst="rect">
            <a:avLst/>
          </a:prstGeom>
          <a:noFill/>
          <a:ln>
            <a:noFill/>
          </a:ln>
        </p:spPr>
        <p:txBody>
          <a:bodyPr wrap="square" rtlCol="0">
            <a:spAutoFit/>
          </a:bodyPr>
          <a:lstStyle/>
          <a:p>
            <a:pPr algn="ctr"/>
            <a:r>
              <a:rPr lang="en-US" sz="8000" dirty="0">
                <a:solidFill>
                  <a:schemeClr val="bg1">
                    <a:lumMod val="75000"/>
                  </a:schemeClr>
                </a:solidFill>
                <a:latin typeface="Forte" panose="03060902040502070203" pitchFamily="66" charset="0"/>
                <a:cs typeface="Calibri" panose="020F0502020204030204" pitchFamily="34" charset="0"/>
              </a:rPr>
              <a:t>THANK YOU</a:t>
            </a:r>
          </a:p>
        </p:txBody>
      </p:sp>
      <p:sp>
        <p:nvSpPr>
          <p:cNvPr id="4" name="TextBox 3">
            <a:extLst>
              <a:ext uri="{FF2B5EF4-FFF2-40B4-BE49-F238E27FC236}">
                <a16:creationId xmlns:a16="http://schemas.microsoft.com/office/drawing/2014/main" id="{66718DC5-8AF0-090B-C193-68EC28537384}"/>
              </a:ext>
            </a:extLst>
          </p:cNvPr>
          <p:cNvSpPr txBox="1"/>
          <p:nvPr/>
        </p:nvSpPr>
        <p:spPr>
          <a:xfrm>
            <a:off x="3014330" y="-4043214"/>
            <a:ext cx="7408772" cy="707886"/>
          </a:xfrm>
          <a:prstGeom prst="rect">
            <a:avLst/>
          </a:prstGeom>
          <a:noFill/>
        </p:spPr>
        <p:txBody>
          <a:bodyPr wrap="square" rtlCol="0">
            <a:spAutoFit/>
          </a:bodyPr>
          <a:lstStyle/>
          <a:p>
            <a:pPr algn="ctr"/>
            <a:r>
              <a:rPr lang="en-US" sz="1000" dirty="0">
                <a:noFill/>
                <a:latin typeface="Calibri" panose="020F0502020204030204" pitchFamily="34" charset="0"/>
                <a:cs typeface="Calibri" panose="020F0502020204030204" pitchFamily="34" charset="0"/>
              </a:rPr>
              <a:t>WE ARE GOING SEE HOW TO CLEAN THE DATA AND USING THE CLEANED DATA,</a:t>
            </a:r>
          </a:p>
          <a:p>
            <a:pPr algn="ctr"/>
            <a:r>
              <a:rPr lang="en-US" sz="1000" dirty="0">
                <a:noFill/>
                <a:latin typeface="Calibri" panose="020F0502020204030204" pitchFamily="34" charset="0"/>
                <a:cs typeface="Calibri" panose="020F0502020204030204" pitchFamily="34" charset="0"/>
              </a:rPr>
              <a:t>WE ARE GOING TO ANALYZE THE KPI’S AND INSIGHTS USING PIVOT TABLES &amp; PIVOT CHARTS TO HIGH AND LOW PERFORMINGAREAS , TO EASE THE UNDERSTANDING OF THE ANALYSIS WE ARE GOING TO CREATE A INTERACTIVE DASHBOARD WHICH WILL HAVE THE VISUALIZATION OF THE ALL KPI’SAND IMSIGHTS</a:t>
            </a:r>
          </a:p>
        </p:txBody>
      </p:sp>
      <p:cxnSp>
        <p:nvCxnSpPr>
          <p:cNvPr id="5" name="Straight Connector 4">
            <a:extLst>
              <a:ext uri="{FF2B5EF4-FFF2-40B4-BE49-F238E27FC236}">
                <a16:creationId xmlns:a16="http://schemas.microsoft.com/office/drawing/2014/main" id="{70BA3391-1447-99AD-4177-FB4A2549BCF5}"/>
              </a:ext>
            </a:extLst>
          </p:cNvPr>
          <p:cNvCxnSpPr>
            <a:cxnSpLocks/>
          </p:cNvCxnSpPr>
          <p:nvPr/>
        </p:nvCxnSpPr>
        <p:spPr>
          <a:xfrm>
            <a:off x="2945966" y="-3547084"/>
            <a:ext cx="976957" cy="67378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854631-FF6D-094F-08DD-2F34435FA0E9}"/>
              </a:ext>
            </a:extLst>
          </p:cNvPr>
          <p:cNvCxnSpPr>
            <a:cxnSpLocks/>
          </p:cNvCxnSpPr>
          <p:nvPr/>
        </p:nvCxnSpPr>
        <p:spPr>
          <a:xfrm flipV="1">
            <a:off x="7745179" y="-3658732"/>
            <a:ext cx="1150536" cy="71200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9ACC26-AA29-CE2A-6206-B1E722FF7455}"/>
              </a:ext>
            </a:extLst>
          </p:cNvPr>
          <p:cNvSpPr txBox="1"/>
          <p:nvPr/>
        </p:nvSpPr>
        <p:spPr>
          <a:xfrm>
            <a:off x="311887" y="-6477000"/>
            <a:ext cx="11194313" cy="861774"/>
          </a:xfrm>
          <a:prstGeom prst="rect">
            <a:avLst/>
          </a:prstGeom>
          <a:noFill/>
        </p:spPr>
        <p:txBody>
          <a:bodyPr wrap="square" rtlCol="0">
            <a:spAutoFit/>
          </a:bodyPr>
          <a:lstStyle/>
          <a:p>
            <a:pPr algn="ctr"/>
            <a:r>
              <a:rPr lang="en-US" sz="5000" dirty="0">
                <a:solidFill>
                  <a:schemeClr val="bg1">
                    <a:lumMod val="65000"/>
                  </a:schemeClr>
                </a:solidFill>
              </a:rPr>
              <a:t>ANALYSIS FLOW</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773A7ED-3B2F-728A-8E52-6DE7A24C981B}"/>
                  </a:ext>
                </a:extLst>
              </p:cNvPr>
              <p:cNvGraphicFramePr>
                <a:graphicFrameLocks noChangeAspect="1"/>
              </p:cNvGraphicFramePr>
              <p:nvPr>
                <p:extLst>
                  <p:ext uri="{D42A27DB-BD31-4B8C-83A1-F6EECF244321}">
                    <p14:modId xmlns:p14="http://schemas.microsoft.com/office/powerpoint/2010/main" val="3265149024"/>
                  </p:ext>
                </p:extLst>
              </p:nvPr>
            </p:nvGraphicFramePr>
            <p:xfrm>
              <a:off x="1334725" y="-5190088"/>
              <a:ext cx="2949482" cy="1659084"/>
            </p:xfrm>
            <a:graphic>
              <a:graphicData uri="http://schemas.microsoft.com/office/powerpoint/2016/sectionzoom">
                <psez:sectionZm>
                  <psez:sectionZmObj sectionId="{52C45687-7C0B-424D-8083-0E3E49688AD9}">
                    <psez:zmPr id="{8A261224-293F-4D53-B68E-FEBE6066096E}" transitionDur="1000" showBg="0">
                      <p166:blipFill xmlns:p166="http://schemas.microsoft.com/office/powerpoint/2016/6/main">
                        <a:blip r:embed="rId4"/>
                        <a:stretch>
                          <a:fillRect/>
                        </a:stretch>
                      </p166:blipFill>
                      <p166:spPr xmlns:p166="http://schemas.microsoft.com/office/powerpoint/2016/6/main">
                        <a:xfrm>
                          <a:off x="0" y="0"/>
                          <a:ext cx="2949482" cy="1659084"/>
                        </a:xfrm>
                        <a:prstGeom prst="rect">
                          <a:avLst/>
                        </a:prstGeom>
                      </p166:spPr>
                    </psez:zmPr>
                  </psez:sectionZmObj>
                </psez:sectionZm>
              </a:graphicData>
            </a:graphic>
          </p:graphicFrame>
        </mc:Choice>
        <mc:Fallback xmlns="">
          <p:pic>
            <p:nvPicPr>
              <p:cNvPr id="9" name="Section Zoom 8">
                <a:hlinkClick r:id="rId5" action="ppaction://hlinksldjump"/>
                <a:extLst>
                  <a:ext uri="{FF2B5EF4-FFF2-40B4-BE49-F238E27FC236}">
                    <a16:creationId xmlns:a16="http://schemas.microsoft.com/office/drawing/2014/main" id="{8773A7ED-3B2F-728A-8E52-6DE7A24C981B}"/>
                  </a:ext>
                </a:extLst>
              </p:cNvPr>
              <p:cNvPicPr>
                <a:picLocks noGrp="1" noRot="1" noChangeAspect="1" noMove="1" noResize="1" noEditPoints="1" noAdjustHandles="1" noChangeArrowheads="1" noChangeShapeType="1"/>
              </p:cNvPicPr>
              <p:nvPr/>
            </p:nvPicPr>
            <p:blipFill>
              <a:blip r:embed="rId6"/>
              <a:stretch>
                <a:fillRect/>
              </a:stretch>
            </p:blipFill>
            <p:spPr>
              <a:xfrm>
                <a:off x="1334725" y="-5190088"/>
                <a:ext cx="2949482" cy="165908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FED78E0A-DBE9-1EFE-0389-C0C897B1C523}"/>
                  </a:ext>
                </a:extLst>
              </p:cNvPr>
              <p:cNvGraphicFramePr>
                <a:graphicFrameLocks noChangeAspect="1"/>
              </p:cNvGraphicFramePr>
              <p:nvPr>
                <p:extLst>
                  <p:ext uri="{D42A27DB-BD31-4B8C-83A1-F6EECF244321}">
                    <p14:modId xmlns:p14="http://schemas.microsoft.com/office/powerpoint/2010/main" val="227113936"/>
                  </p:ext>
                </p:extLst>
              </p:nvPr>
            </p:nvGraphicFramePr>
            <p:xfrm>
              <a:off x="2679235" y="-2815567"/>
              <a:ext cx="2949482" cy="1728533"/>
            </p:xfrm>
            <a:graphic>
              <a:graphicData uri="http://schemas.microsoft.com/office/powerpoint/2016/sectionzoom">
                <psez:sectionZm>
                  <psez:sectionZmObj sectionId="{48CB1132-7B40-4E67-87B6-FF8018A743DF}">
                    <psez:zmPr id="{7E8C2D05-34BF-4A96-9DA1-D58950695943}" transitionDur="1000" showBg="0">
                      <p166:blipFill xmlns:p166="http://schemas.microsoft.com/office/powerpoint/2016/6/main">
                        <a:blip r:embed="rId7"/>
                        <a:stretch>
                          <a:fillRect/>
                        </a:stretch>
                      </p166:blipFill>
                      <p166:spPr xmlns:p166="http://schemas.microsoft.com/office/powerpoint/2016/6/main">
                        <a:xfrm>
                          <a:off x="0" y="0"/>
                          <a:ext cx="2949482" cy="1728533"/>
                        </a:xfrm>
                        <a:prstGeom prst="rect">
                          <a:avLst/>
                        </a:prstGeom>
                      </p166:spPr>
                    </psez:zmPr>
                  </psez:sectionZmObj>
                </psez:sectionZm>
              </a:graphicData>
            </a:graphic>
          </p:graphicFrame>
        </mc:Choice>
        <mc:Fallback xmlns="">
          <p:pic>
            <p:nvPicPr>
              <p:cNvPr id="10" name="Section Zoom 9">
                <a:hlinkClick r:id="rId8" action="ppaction://hlinksldjump"/>
                <a:extLst>
                  <a:ext uri="{FF2B5EF4-FFF2-40B4-BE49-F238E27FC236}">
                    <a16:creationId xmlns:a16="http://schemas.microsoft.com/office/drawing/2014/main" id="{FED78E0A-DBE9-1EFE-0389-C0C897B1C523}"/>
                  </a:ext>
                </a:extLst>
              </p:cNvPr>
              <p:cNvPicPr>
                <a:picLocks noGrp="1" noRot="1" noChangeAspect="1" noMove="1" noResize="1" noEditPoints="1" noAdjustHandles="1" noChangeArrowheads="1" noChangeShapeType="1"/>
              </p:cNvPicPr>
              <p:nvPr/>
            </p:nvPicPr>
            <p:blipFill>
              <a:blip r:embed="rId9"/>
              <a:stretch>
                <a:fillRect/>
              </a:stretch>
            </p:blipFill>
            <p:spPr>
              <a:xfrm>
                <a:off x="2679235" y="-2815567"/>
                <a:ext cx="2949482" cy="172853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FE0B354F-9E50-5DDD-CBD0-F1E03A1B9A0E}"/>
                  </a:ext>
                </a:extLst>
              </p:cNvPr>
              <p:cNvGraphicFramePr>
                <a:graphicFrameLocks noChangeAspect="1"/>
              </p:cNvGraphicFramePr>
              <p:nvPr>
                <p:extLst>
                  <p:ext uri="{D42A27DB-BD31-4B8C-83A1-F6EECF244321}">
                    <p14:modId xmlns:p14="http://schemas.microsoft.com/office/powerpoint/2010/main" val="3065317827"/>
                  </p:ext>
                </p:extLst>
              </p:nvPr>
            </p:nvGraphicFramePr>
            <p:xfrm>
              <a:off x="4381857" y="-5305192"/>
              <a:ext cx="2949482" cy="1659084"/>
            </p:xfrm>
            <a:graphic>
              <a:graphicData uri="http://schemas.microsoft.com/office/powerpoint/2016/sectionzoom">
                <psez:sectionZm>
                  <psez:sectionZmObj sectionId="{9BF762B5-6DFF-4165-869F-629288E5EECC}">
                    <psez:zmPr id="{79357DF2-BDC2-4D54-B2F7-DD7F5F76CAC4}" transitionDur="1000" showBg="0">
                      <p166:blipFill xmlns:p166="http://schemas.microsoft.com/office/powerpoint/2016/6/main">
                        <a:blip r:embed="rId10"/>
                        <a:stretch>
                          <a:fillRect/>
                        </a:stretch>
                      </p166:blipFill>
                      <p166:spPr xmlns:p166="http://schemas.microsoft.com/office/powerpoint/2016/6/main">
                        <a:xfrm>
                          <a:off x="0" y="0"/>
                          <a:ext cx="2949482" cy="1659084"/>
                        </a:xfrm>
                        <a:prstGeom prst="rect">
                          <a:avLst/>
                        </a:prstGeom>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FE0B354F-9E50-5DDD-CBD0-F1E03A1B9A0E}"/>
                  </a:ext>
                </a:extLst>
              </p:cNvPr>
              <p:cNvPicPr>
                <a:picLocks noGrp="1" noRot="1" noChangeAspect="1" noMove="1" noResize="1" noEditPoints="1" noAdjustHandles="1" noChangeArrowheads="1" noChangeShapeType="1"/>
              </p:cNvPicPr>
              <p:nvPr/>
            </p:nvPicPr>
            <p:blipFill>
              <a:blip r:embed="rId12"/>
              <a:stretch>
                <a:fillRect/>
              </a:stretch>
            </p:blipFill>
            <p:spPr>
              <a:xfrm>
                <a:off x="4381857" y="-5305192"/>
                <a:ext cx="2949482" cy="165908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63D6518E-9A7A-13FA-B49C-4E1B7393804E}"/>
                  </a:ext>
                </a:extLst>
              </p:cNvPr>
              <p:cNvGraphicFramePr>
                <a:graphicFrameLocks noChangeAspect="1"/>
              </p:cNvGraphicFramePr>
              <p:nvPr>
                <p:extLst>
                  <p:ext uri="{D42A27DB-BD31-4B8C-83A1-F6EECF244321}">
                    <p14:modId xmlns:p14="http://schemas.microsoft.com/office/powerpoint/2010/main" val="2092656735"/>
                  </p:ext>
                </p:extLst>
              </p:nvPr>
            </p:nvGraphicFramePr>
            <p:xfrm>
              <a:off x="6155054" y="-2900934"/>
              <a:ext cx="2949482" cy="1659084"/>
            </p:xfrm>
            <a:graphic>
              <a:graphicData uri="http://schemas.microsoft.com/office/powerpoint/2016/sectionzoom">
                <psez:sectionZm>
                  <psez:sectionZmObj sectionId="{93E47225-F932-4F3C-AA38-022243A241CF}">
                    <psez:zmPr id="{5A5898E4-8859-4305-9B6D-78870344F041}" transitionDur="1000" showBg="0">
                      <p166:blipFill xmlns:p166="http://schemas.microsoft.com/office/powerpoint/2016/6/main">
                        <a:blip r:embed="rId13"/>
                        <a:stretch>
                          <a:fillRect/>
                        </a:stretch>
                      </p166:blipFill>
                      <p166:spPr xmlns:p166="http://schemas.microsoft.com/office/powerpoint/2016/6/main">
                        <a:xfrm>
                          <a:off x="0" y="0"/>
                          <a:ext cx="2949482" cy="1659084"/>
                        </a:xfrm>
                        <a:prstGeom prst="rect">
                          <a:avLst/>
                        </a:prstGeom>
                      </p166:spPr>
                    </psez:zmPr>
                  </psez:sectionZmObj>
                </psez:sectionZm>
              </a:graphicData>
            </a:graphic>
          </p:graphicFrame>
        </mc:Choice>
        <mc:Fallback xmlns="">
          <p:pic>
            <p:nvPicPr>
              <p:cNvPr id="12" name="Section Zoom 11">
                <a:hlinkClick r:id="rId14" action="ppaction://hlinksldjump"/>
                <a:extLst>
                  <a:ext uri="{FF2B5EF4-FFF2-40B4-BE49-F238E27FC236}">
                    <a16:creationId xmlns:a16="http://schemas.microsoft.com/office/drawing/2014/main" id="{63D6518E-9A7A-13FA-B49C-4E1B7393804E}"/>
                  </a:ext>
                </a:extLst>
              </p:cNvPr>
              <p:cNvPicPr>
                <a:picLocks noGrp="1" noRot="1" noChangeAspect="1" noMove="1" noResize="1" noEditPoints="1" noAdjustHandles="1" noChangeArrowheads="1" noChangeShapeType="1"/>
              </p:cNvPicPr>
              <p:nvPr/>
            </p:nvPicPr>
            <p:blipFill>
              <a:blip r:embed="rId15"/>
              <a:stretch>
                <a:fillRect/>
              </a:stretch>
            </p:blipFill>
            <p:spPr>
              <a:xfrm>
                <a:off x="6155054" y="-2900934"/>
                <a:ext cx="2949482" cy="165908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23E09867-254C-C29F-9EEF-33756E9E5F19}"/>
                  </a:ext>
                </a:extLst>
              </p:cNvPr>
              <p:cNvGraphicFramePr>
                <a:graphicFrameLocks noChangeAspect="1"/>
              </p:cNvGraphicFramePr>
              <p:nvPr>
                <p:extLst>
                  <p:ext uri="{D42A27DB-BD31-4B8C-83A1-F6EECF244321}">
                    <p14:modId xmlns:p14="http://schemas.microsoft.com/office/powerpoint/2010/main" val="3400045208"/>
                  </p:ext>
                </p:extLst>
              </p:nvPr>
            </p:nvGraphicFramePr>
            <p:xfrm>
              <a:off x="7651887" y="-5298380"/>
              <a:ext cx="2949482" cy="1659084"/>
            </p:xfrm>
            <a:graphic>
              <a:graphicData uri="http://schemas.microsoft.com/office/powerpoint/2016/sectionzoom">
                <psez:sectionZm>
                  <psez:sectionZmObj sectionId="{5A3428CF-A904-439A-8D1B-A9608EDDBBB6}">
                    <psez:zmPr id="{44F5C676-5235-4EB9-8E06-9EB91D07080B}" transitionDur="1000" showBg="0">
                      <p166:blipFill xmlns:p166="http://schemas.microsoft.com/office/powerpoint/2016/6/main">
                        <a:blip r:embed="rId16"/>
                        <a:stretch>
                          <a:fillRect/>
                        </a:stretch>
                      </p166:blipFill>
                      <p166:spPr xmlns:p166="http://schemas.microsoft.com/office/powerpoint/2016/6/main">
                        <a:xfrm>
                          <a:off x="0" y="0"/>
                          <a:ext cx="2949482" cy="1659084"/>
                        </a:xfrm>
                        <a:prstGeom prst="rect">
                          <a:avLst/>
                        </a:prstGeom>
                      </p166:spPr>
                    </psez:zmPr>
                  </psez:sectionZmObj>
                </psez:sectionZm>
              </a:graphicData>
            </a:graphic>
          </p:graphicFrame>
        </mc:Choice>
        <mc:Fallback xmlns="">
          <p:pic>
            <p:nvPicPr>
              <p:cNvPr id="13" name="Section Zoom 12">
                <a:hlinkClick r:id="rId17" action="ppaction://hlinksldjump"/>
                <a:extLst>
                  <a:ext uri="{FF2B5EF4-FFF2-40B4-BE49-F238E27FC236}">
                    <a16:creationId xmlns:a16="http://schemas.microsoft.com/office/drawing/2014/main" id="{23E09867-254C-C29F-9EEF-33756E9E5F19}"/>
                  </a:ext>
                </a:extLst>
              </p:cNvPr>
              <p:cNvPicPr>
                <a:picLocks noGrp="1" noRot="1" noChangeAspect="1" noMove="1" noResize="1" noEditPoints="1" noAdjustHandles="1" noChangeArrowheads="1" noChangeShapeType="1"/>
              </p:cNvPicPr>
              <p:nvPr/>
            </p:nvPicPr>
            <p:blipFill>
              <a:blip r:embed="rId18"/>
              <a:stretch>
                <a:fillRect/>
              </a:stretch>
            </p:blipFill>
            <p:spPr>
              <a:xfrm>
                <a:off x="7651887" y="-5298380"/>
                <a:ext cx="2949482" cy="1659084"/>
              </a:xfrm>
              <a:prstGeom prst="rect">
                <a:avLst/>
              </a:prstGeom>
            </p:spPr>
          </p:pic>
        </mc:Fallback>
      </mc:AlternateContent>
      <p:cxnSp>
        <p:nvCxnSpPr>
          <p:cNvPr id="14" name="Straight Connector 13">
            <a:extLst>
              <a:ext uri="{FF2B5EF4-FFF2-40B4-BE49-F238E27FC236}">
                <a16:creationId xmlns:a16="http://schemas.microsoft.com/office/drawing/2014/main" id="{6A47B829-DBA0-CC80-564F-C4A61BF118A9}"/>
              </a:ext>
            </a:extLst>
          </p:cNvPr>
          <p:cNvCxnSpPr>
            <a:cxnSpLocks/>
          </p:cNvCxnSpPr>
          <p:nvPr/>
        </p:nvCxnSpPr>
        <p:spPr>
          <a:xfrm flipH="1">
            <a:off x="4345161" y="-3658732"/>
            <a:ext cx="1284396" cy="78542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F12041E-BB6D-8A7B-AF69-654D59E548F0}"/>
              </a:ext>
            </a:extLst>
          </p:cNvPr>
          <p:cNvCxnSpPr>
            <a:cxnSpLocks/>
          </p:cNvCxnSpPr>
          <p:nvPr/>
        </p:nvCxnSpPr>
        <p:spPr>
          <a:xfrm>
            <a:off x="6089359" y="-3639296"/>
            <a:ext cx="1340498" cy="68294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8858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929D8081-B6AE-6C09-9F71-5276D178294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BFD24731-B6A8-EF4C-23A8-7E6D9BB9ECBC}"/>
              </a:ext>
            </a:extLst>
          </p:cNvPr>
          <p:cNvPicPr>
            <a:picLocks noChangeAspect="1"/>
          </p:cNvPicPr>
          <p:nvPr/>
        </p:nvPicPr>
        <p:blipFill>
          <a:blip r:embed="rId2">
            <a:alphaModFix amt="0"/>
            <a:extLst>
              <a:ext uri="{28A0092B-C50C-407E-A947-70E740481C1C}">
                <a14:useLocalDpi xmlns:a14="http://schemas.microsoft.com/office/drawing/2010/main" val="0"/>
              </a:ext>
            </a:extLst>
          </a:blip>
          <a:srcRect l="-663" t="-882" r="23223" b="40228"/>
          <a:stretch/>
        </p:blipFill>
        <p:spPr>
          <a:xfrm>
            <a:off x="-101600" y="-130627"/>
            <a:ext cx="12293600" cy="7014956"/>
          </a:xfrm>
          <a:prstGeom prst="rect">
            <a:avLst/>
          </a:prstGeom>
        </p:spPr>
      </p:pic>
      <p:pic>
        <p:nvPicPr>
          <p:cNvPr id="6" name="Picture 5" descr="A close up of a circuit board&#10;&#10;AI-generated content may be incorrect.">
            <a:extLst>
              <a:ext uri="{FF2B5EF4-FFF2-40B4-BE49-F238E27FC236}">
                <a16:creationId xmlns:a16="http://schemas.microsoft.com/office/drawing/2014/main" id="{79D4ADA5-6063-8A4E-8B92-0D654CE85EAC}"/>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4660" r="29097" b="40116"/>
          <a:stretch/>
        </p:blipFill>
        <p:spPr>
          <a:xfrm>
            <a:off x="0" y="-1"/>
            <a:ext cx="12192000" cy="6858001"/>
          </a:xfrm>
          <a:prstGeom prst="rect">
            <a:avLst/>
          </a:prstGeom>
        </p:spPr>
      </p:pic>
      <p:sp>
        <p:nvSpPr>
          <p:cNvPr id="10" name="TextBox 9">
            <a:extLst>
              <a:ext uri="{FF2B5EF4-FFF2-40B4-BE49-F238E27FC236}">
                <a16:creationId xmlns:a16="http://schemas.microsoft.com/office/drawing/2014/main" id="{48B66867-626E-36CF-8E85-BAF639A1C677}"/>
              </a:ext>
            </a:extLst>
          </p:cNvPr>
          <p:cNvSpPr txBox="1"/>
          <p:nvPr/>
        </p:nvSpPr>
        <p:spPr>
          <a:xfrm>
            <a:off x="311887" y="-2072764"/>
            <a:ext cx="11568223" cy="1092607"/>
          </a:xfrm>
          <a:prstGeom prst="rect">
            <a:avLst/>
          </a:prstGeom>
          <a:noFill/>
        </p:spPr>
        <p:txBody>
          <a:bodyPr wrap="square" rtlCol="0">
            <a:spAutoFit/>
          </a:bodyPr>
          <a:lstStyle/>
          <a:p>
            <a:pPr algn="ctr"/>
            <a:r>
              <a:rPr lang="en-US" sz="6500" dirty="0">
                <a:solidFill>
                  <a:schemeClr val="bg1">
                    <a:lumMod val="65000"/>
                  </a:schemeClr>
                </a:solidFill>
              </a:rPr>
              <a:t>INTRODUCTION</a:t>
            </a:r>
          </a:p>
        </p:txBody>
      </p:sp>
      <p:sp>
        <p:nvSpPr>
          <p:cNvPr id="2" name="TextBox 1">
            <a:extLst>
              <a:ext uri="{FF2B5EF4-FFF2-40B4-BE49-F238E27FC236}">
                <a16:creationId xmlns:a16="http://schemas.microsoft.com/office/drawing/2014/main" id="{F3066648-6A33-5799-F482-A9829D07F9DA}"/>
              </a:ext>
            </a:extLst>
          </p:cNvPr>
          <p:cNvSpPr txBox="1"/>
          <p:nvPr/>
        </p:nvSpPr>
        <p:spPr>
          <a:xfrm>
            <a:off x="619430" y="2287664"/>
            <a:ext cx="10953135" cy="2400657"/>
          </a:xfrm>
          <a:prstGeom prst="rect">
            <a:avLst/>
          </a:prstGeom>
          <a:noFill/>
        </p:spPr>
        <p:txBody>
          <a:bodyPr wrap="square" rtlCol="0">
            <a:spAutoFit/>
          </a:bodyPr>
          <a:lstStyle/>
          <a:p>
            <a:pPr algn="ctr"/>
            <a:r>
              <a:rPr lang="en-US" sz="2500" dirty="0">
                <a:solidFill>
                  <a:schemeClr val="bg1">
                    <a:lumMod val="65000"/>
                  </a:schemeClr>
                </a:solidFill>
                <a:latin typeface="Calibri" panose="020F0502020204030204" pitchFamily="34" charset="0"/>
                <a:cs typeface="Calibri" panose="020F0502020204030204" pitchFamily="34" charset="0"/>
              </a:rPr>
              <a:t>WE ARE GOING SEE HOW TO CLEAN THE DATA AND USING THE CLEANED DATA,</a:t>
            </a:r>
          </a:p>
          <a:p>
            <a:pPr algn="ctr"/>
            <a:r>
              <a:rPr lang="en-US" sz="2500" dirty="0">
                <a:solidFill>
                  <a:schemeClr val="bg1">
                    <a:lumMod val="65000"/>
                  </a:schemeClr>
                </a:solidFill>
                <a:latin typeface="Calibri" panose="020F0502020204030204" pitchFamily="34" charset="0"/>
                <a:cs typeface="Calibri" panose="020F0502020204030204" pitchFamily="34" charset="0"/>
              </a:rPr>
              <a:t>WE ARE GOING TO ANALYZE THE KPI’S AND INSIGHTS USING PIVOT TABLES &amp; PIVOT CHARTS TO FIND THE HIGH AND LOW PERFORMING CRITERIA, TO EASE THE UNDERSTANDING OF THE ANALYSIS WE ARE GOING TO CREATE AN INTERACTIVE DASHBOARD WHICH WILL HAVE THE VISUALIZATION OF THE ALL KPI’SAND INSIGHTS</a:t>
            </a:r>
          </a:p>
        </p:txBody>
      </p:sp>
      <p:sp>
        <p:nvSpPr>
          <p:cNvPr id="28" name="TextBox 27">
            <a:extLst>
              <a:ext uri="{FF2B5EF4-FFF2-40B4-BE49-F238E27FC236}">
                <a16:creationId xmlns:a16="http://schemas.microsoft.com/office/drawing/2014/main" id="{28E01F9E-8CC3-8FC9-CC6B-825DF5302E49}"/>
              </a:ext>
            </a:extLst>
          </p:cNvPr>
          <p:cNvSpPr txBox="1"/>
          <p:nvPr/>
        </p:nvSpPr>
        <p:spPr>
          <a:xfrm>
            <a:off x="3014330" y="8908440"/>
            <a:ext cx="7656238" cy="707886"/>
          </a:xfrm>
          <a:prstGeom prst="rect">
            <a:avLst/>
          </a:prstGeom>
          <a:noFill/>
        </p:spPr>
        <p:txBody>
          <a:bodyPr wrap="square" rtlCol="0">
            <a:spAutoFit/>
          </a:bodyPr>
          <a:lstStyle/>
          <a:p>
            <a:pPr algn="ctr"/>
            <a:r>
              <a:rPr lang="en-US" sz="1000" dirty="0">
                <a:noFill/>
                <a:latin typeface="Calibri" panose="020F0502020204030204" pitchFamily="34" charset="0"/>
                <a:cs typeface="Calibri" panose="020F0502020204030204" pitchFamily="34" charset="0"/>
              </a:rPr>
              <a:t>WE ARE GOING SEE HOW TO CLEAN THE DATA AND USING THE CLEANED DATA,</a:t>
            </a:r>
          </a:p>
          <a:p>
            <a:pPr algn="ctr"/>
            <a:r>
              <a:rPr lang="en-US" sz="1000" dirty="0">
                <a:noFill/>
                <a:latin typeface="Calibri" panose="020F0502020204030204" pitchFamily="34" charset="0"/>
                <a:cs typeface="Calibri" panose="020F0502020204030204" pitchFamily="34" charset="0"/>
              </a:rPr>
              <a:t>WE ARE GOING TO ANALYZE THE KPI’S AND INSIGHTS USING PIVOT TABLES &amp; PIVOT CHARTS TO HIGH AND LOW PERFORMINGAREAS , TO EASE THE UNDERSTANDING OF THE ANALYSIS WE ARE GOING TO CREATE A INTERACTIVE DASHBOARD WHICH WILL HAVE THE VISUALIZATION OF THE ALL KPI’SAND IMSIGHTS</a:t>
            </a:r>
          </a:p>
        </p:txBody>
      </p:sp>
      <p:cxnSp>
        <p:nvCxnSpPr>
          <p:cNvPr id="29" name="Straight Connector 28">
            <a:extLst>
              <a:ext uri="{FF2B5EF4-FFF2-40B4-BE49-F238E27FC236}">
                <a16:creationId xmlns:a16="http://schemas.microsoft.com/office/drawing/2014/main" id="{A6863042-D3B4-47C0-9B3F-D8D5E4E61C49}"/>
              </a:ext>
            </a:extLst>
          </p:cNvPr>
          <p:cNvCxnSpPr>
            <a:cxnSpLocks/>
          </p:cNvCxnSpPr>
          <p:nvPr/>
        </p:nvCxnSpPr>
        <p:spPr>
          <a:xfrm>
            <a:off x="2945966" y="9546414"/>
            <a:ext cx="976957" cy="67378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45A5109-AD6A-01C4-DAC6-958873C91256}"/>
              </a:ext>
            </a:extLst>
          </p:cNvPr>
          <p:cNvCxnSpPr>
            <a:cxnSpLocks/>
          </p:cNvCxnSpPr>
          <p:nvPr/>
        </p:nvCxnSpPr>
        <p:spPr>
          <a:xfrm flipV="1">
            <a:off x="7745179" y="9434766"/>
            <a:ext cx="1150536" cy="71200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45B5ED36-292D-C4D7-2230-39400191275B}"/>
                  </a:ext>
                </a:extLst>
              </p:cNvPr>
              <p:cNvGraphicFramePr>
                <a:graphicFrameLocks noChangeAspect="1"/>
              </p:cNvGraphicFramePr>
              <p:nvPr>
                <p:extLst>
                  <p:ext uri="{D42A27DB-BD31-4B8C-83A1-F6EECF244321}">
                    <p14:modId xmlns:p14="http://schemas.microsoft.com/office/powerpoint/2010/main" val="4012818820"/>
                  </p:ext>
                </p:extLst>
              </p:nvPr>
            </p:nvGraphicFramePr>
            <p:xfrm>
              <a:off x="1334725" y="7847994"/>
              <a:ext cx="3048000" cy="1714500"/>
            </p:xfrm>
            <a:graphic>
              <a:graphicData uri="http://schemas.microsoft.com/office/powerpoint/2016/sectionzoom">
                <psez:sectionZm>
                  <psez:sectionZmObj sectionId="{52C45687-7C0B-424D-8083-0E3E49688AD9}">
                    <psez:zmPr id="{8A261224-293F-4D53-B68E-FEBE6066096E}" transitionDur="1000" showBg="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1" name="Section Zoom 30">
                <a:hlinkClick r:id="rId5" action="ppaction://hlinksldjump"/>
                <a:extLst>
                  <a:ext uri="{FF2B5EF4-FFF2-40B4-BE49-F238E27FC236}">
                    <a16:creationId xmlns:a16="http://schemas.microsoft.com/office/drawing/2014/main" id="{45B5ED36-292D-C4D7-2230-39400191275B}"/>
                  </a:ext>
                </a:extLst>
              </p:cNvPr>
              <p:cNvPicPr>
                <a:picLocks noGrp="1" noRot="1" noChangeAspect="1" noMove="1" noResize="1" noEditPoints="1" noAdjustHandles="1" noChangeArrowheads="1" noChangeShapeType="1"/>
              </p:cNvPicPr>
              <p:nvPr/>
            </p:nvPicPr>
            <p:blipFill>
              <a:blip r:embed="rId6"/>
              <a:stretch>
                <a:fillRect/>
              </a:stretch>
            </p:blipFill>
            <p:spPr>
              <a:xfrm>
                <a:off x="1334725" y="7847994"/>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836001D-8601-753A-02D3-31E61B5F90EB}"/>
                  </a:ext>
                </a:extLst>
              </p:cNvPr>
              <p:cNvGraphicFramePr>
                <a:graphicFrameLocks noChangeAspect="1"/>
              </p:cNvGraphicFramePr>
              <p:nvPr>
                <p:extLst>
                  <p:ext uri="{D42A27DB-BD31-4B8C-83A1-F6EECF244321}">
                    <p14:modId xmlns:p14="http://schemas.microsoft.com/office/powerpoint/2010/main" val="1967721036"/>
                  </p:ext>
                </p:extLst>
              </p:nvPr>
            </p:nvGraphicFramePr>
            <p:xfrm>
              <a:off x="2679235" y="10220195"/>
              <a:ext cx="3048000" cy="1786269"/>
            </p:xfrm>
            <a:graphic>
              <a:graphicData uri="http://schemas.microsoft.com/office/powerpoint/2016/sectionzoom">
                <psez:sectionZm>
                  <psez:sectionZmObj sectionId="{48CB1132-7B40-4E67-87B6-FF8018A743DF}">
                    <psez:zmPr id="{7E8C2D05-34BF-4A96-9DA1-D58950695943}" transitionDur="1000" showBg="0">
                      <p166:blipFill xmlns:p166="http://schemas.microsoft.com/office/powerpoint/2016/6/main">
                        <a:blip r:embed="rId7"/>
                        <a:stretch>
                          <a:fillRect/>
                        </a:stretch>
                      </p166:blipFill>
                      <p166:spPr xmlns:p166="http://schemas.microsoft.com/office/powerpoint/2016/6/main">
                        <a:xfrm>
                          <a:off x="0" y="0"/>
                          <a:ext cx="3048000" cy="1786269"/>
                        </a:xfrm>
                        <a:prstGeom prst="rect">
                          <a:avLst/>
                        </a:prstGeom>
                      </p166:spPr>
                    </psez:zmPr>
                  </psez:sectionZmObj>
                </psez:sectionZm>
              </a:graphicData>
            </a:graphic>
          </p:graphicFrame>
        </mc:Choice>
        <mc:Fallback xmlns="">
          <p:pic>
            <p:nvPicPr>
              <p:cNvPr id="32" name="Section Zoom 31">
                <a:hlinkClick r:id="rId8" action="ppaction://hlinksldjump"/>
                <a:extLst>
                  <a:ext uri="{FF2B5EF4-FFF2-40B4-BE49-F238E27FC236}">
                    <a16:creationId xmlns:a16="http://schemas.microsoft.com/office/drawing/2014/main" id="{F836001D-8601-753A-02D3-31E61B5F90EB}"/>
                  </a:ext>
                </a:extLst>
              </p:cNvPr>
              <p:cNvPicPr>
                <a:picLocks noGrp="1" noRot="1" noChangeAspect="1" noMove="1" noResize="1" noEditPoints="1" noAdjustHandles="1" noChangeArrowheads="1" noChangeShapeType="1"/>
              </p:cNvPicPr>
              <p:nvPr/>
            </p:nvPicPr>
            <p:blipFill>
              <a:blip r:embed="rId9"/>
              <a:stretch>
                <a:fillRect/>
              </a:stretch>
            </p:blipFill>
            <p:spPr>
              <a:xfrm>
                <a:off x="2679235" y="10220195"/>
                <a:ext cx="3048000" cy="17862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B199F17E-3B04-727B-4F92-20F5F1ECA08D}"/>
                  </a:ext>
                </a:extLst>
              </p:cNvPr>
              <p:cNvGraphicFramePr>
                <a:graphicFrameLocks noChangeAspect="1"/>
              </p:cNvGraphicFramePr>
              <p:nvPr>
                <p:extLst>
                  <p:ext uri="{D42A27DB-BD31-4B8C-83A1-F6EECF244321}">
                    <p14:modId xmlns:p14="http://schemas.microsoft.com/office/powerpoint/2010/main" val="1545795393"/>
                  </p:ext>
                </p:extLst>
              </p:nvPr>
            </p:nvGraphicFramePr>
            <p:xfrm>
              <a:off x="4381857" y="7732890"/>
              <a:ext cx="3048000" cy="1714500"/>
            </p:xfrm>
            <a:graphic>
              <a:graphicData uri="http://schemas.microsoft.com/office/powerpoint/2016/sectionzoom">
                <psez:sectionZm>
                  <psez:sectionZmObj sectionId="{9BF762B5-6DFF-4165-869F-629288E5EECC}">
                    <psez:zmPr id="{79357DF2-BDC2-4D54-B2F7-DD7F5F76CAC4}"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3" name="Section Zoom 32">
                <a:hlinkClick r:id="rId11" action="ppaction://hlinksldjump"/>
                <a:extLst>
                  <a:ext uri="{FF2B5EF4-FFF2-40B4-BE49-F238E27FC236}">
                    <a16:creationId xmlns:a16="http://schemas.microsoft.com/office/drawing/2014/main" id="{B199F17E-3B04-727B-4F92-20F5F1ECA08D}"/>
                  </a:ext>
                </a:extLst>
              </p:cNvPr>
              <p:cNvPicPr>
                <a:picLocks noGrp="1" noRot="1" noChangeAspect="1" noMove="1" noResize="1" noEditPoints="1" noAdjustHandles="1" noChangeArrowheads="1" noChangeShapeType="1"/>
              </p:cNvPicPr>
              <p:nvPr/>
            </p:nvPicPr>
            <p:blipFill>
              <a:blip r:embed="rId12"/>
              <a:stretch>
                <a:fillRect/>
              </a:stretch>
            </p:blipFill>
            <p:spPr>
              <a:xfrm>
                <a:off x="4381857" y="773289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90624C93-A1FA-B7BD-5A6A-69D7A2A39446}"/>
                  </a:ext>
                </a:extLst>
              </p:cNvPr>
              <p:cNvGraphicFramePr>
                <a:graphicFrameLocks noChangeAspect="1"/>
              </p:cNvGraphicFramePr>
              <p:nvPr>
                <p:extLst>
                  <p:ext uri="{D42A27DB-BD31-4B8C-83A1-F6EECF244321}">
                    <p14:modId xmlns:p14="http://schemas.microsoft.com/office/powerpoint/2010/main" val="3499011344"/>
                  </p:ext>
                </p:extLst>
              </p:nvPr>
            </p:nvGraphicFramePr>
            <p:xfrm>
              <a:off x="6155054" y="10137148"/>
              <a:ext cx="3048000" cy="1714500"/>
            </p:xfrm>
            <a:graphic>
              <a:graphicData uri="http://schemas.microsoft.com/office/powerpoint/2016/sectionzoom">
                <psez:sectionZm>
                  <psez:sectionZmObj sectionId="{93E47225-F932-4F3C-AA38-022243A241CF}">
                    <psez:zmPr id="{5A5898E4-8859-4305-9B6D-78870344F041}"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4" name="Section Zoom 33">
                <a:hlinkClick r:id="rId14" action="ppaction://hlinksldjump"/>
                <a:extLst>
                  <a:ext uri="{FF2B5EF4-FFF2-40B4-BE49-F238E27FC236}">
                    <a16:creationId xmlns:a16="http://schemas.microsoft.com/office/drawing/2014/main" id="{90624C93-A1FA-B7BD-5A6A-69D7A2A39446}"/>
                  </a:ext>
                </a:extLst>
              </p:cNvPr>
              <p:cNvPicPr>
                <a:picLocks noGrp="1" noRot="1" noChangeAspect="1" noMove="1" noResize="1" noEditPoints="1" noAdjustHandles="1" noChangeArrowheads="1" noChangeShapeType="1"/>
              </p:cNvPicPr>
              <p:nvPr/>
            </p:nvPicPr>
            <p:blipFill>
              <a:blip r:embed="rId15"/>
              <a:stretch>
                <a:fillRect/>
              </a:stretch>
            </p:blipFill>
            <p:spPr>
              <a:xfrm>
                <a:off x="6155054" y="10137148"/>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008D9585-67E3-2CC3-7E87-599C20C9E2CA}"/>
                  </a:ext>
                </a:extLst>
              </p:cNvPr>
              <p:cNvGraphicFramePr>
                <a:graphicFrameLocks noChangeAspect="1"/>
              </p:cNvGraphicFramePr>
              <p:nvPr>
                <p:extLst>
                  <p:ext uri="{D42A27DB-BD31-4B8C-83A1-F6EECF244321}">
                    <p14:modId xmlns:p14="http://schemas.microsoft.com/office/powerpoint/2010/main" val="2032710767"/>
                  </p:ext>
                </p:extLst>
              </p:nvPr>
            </p:nvGraphicFramePr>
            <p:xfrm>
              <a:off x="7651887" y="7739702"/>
              <a:ext cx="3048000" cy="1714500"/>
            </p:xfrm>
            <a:graphic>
              <a:graphicData uri="http://schemas.microsoft.com/office/powerpoint/2016/sectionzoom">
                <psez:sectionZm>
                  <psez:sectionZmObj sectionId="{5A3428CF-A904-439A-8D1B-A9608EDDBBB6}">
                    <psez:zmPr id="{44F5C676-5235-4EB9-8E06-9EB91D07080B}"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5" name="Section Zoom 34">
                <a:hlinkClick r:id="rId17" action="ppaction://hlinksldjump"/>
                <a:extLst>
                  <a:ext uri="{FF2B5EF4-FFF2-40B4-BE49-F238E27FC236}">
                    <a16:creationId xmlns:a16="http://schemas.microsoft.com/office/drawing/2014/main" id="{008D9585-67E3-2CC3-7E87-599C20C9E2CA}"/>
                  </a:ext>
                </a:extLst>
              </p:cNvPr>
              <p:cNvPicPr>
                <a:picLocks noGrp="1" noRot="1" noChangeAspect="1" noMove="1" noResize="1" noEditPoints="1" noAdjustHandles="1" noChangeArrowheads="1" noChangeShapeType="1"/>
              </p:cNvPicPr>
              <p:nvPr/>
            </p:nvPicPr>
            <p:blipFill>
              <a:blip r:embed="rId18"/>
              <a:stretch>
                <a:fillRect/>
              </a:stretch>
            </p:blipFill>
            <p:spPr>
              <a:xfrm>
                <a:off x="7651887" y="7739702"/>
                <a:ext cx="3048000" cy="1714500"/>
              </a:xfrm>
              <a:prstGeom prst="rect">
                <a:avLst/>
              </a:prstGeom>
            </p:spPr>
          </p:pic>
        </mc:Fallback>
      </mc:AlternateContent>
      <p:cxnSp>
        <p:nvCxnSpPr>
          <p:cNvPr id="36" name="Straight Connector 35">
            <a:extLst>
              <a:ext uri="{FF2B5EF4-FFF2-40B4-BE49-F238E27FC236}">
                <a16:creationId xmlns:a16="http://schemas.microsoft.com/office/drawing/2014/main" id="{E275A6F2-B36E-39F1-AABE-1511AABF32C2}"/>
              </a:ext>
            </a:extLst>
          </p:cNvPr>
          <p:cNvCxnSpPr>
            <a:cxnSpLocks/>
          </p:cNvCxnSpPr>
          <p:nvPr/>
        </p:nvCxnSpPr>
        <p:spPr>
          <a:xfrm flipH="1">
            <a:off x="4345161" y="9434766"/>
            <a:ext cx="1284396" cy="78542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144AFD9-FC45-8AAA-EF9D-5C7B22DA1200}"/>
              </a:ext>
            </a:extLst>
          </p:cNvPr>
          <p:cNvCxnSpPr>
            <a:cxnSpLocks/>
          </p:cNvCxnSpPr>
          <p:nvPr/>
        </p:nvCxnSpPr>
        <p:spPr>
          <a:xfrm>
            <a:off x="6089359" y="9454202"/>
            <a:ext cx="1340498" cy="68294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297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BA17DAB-A0C8-ADA5-6810-68D0639709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D4D0F3-82CB-E60A-60FE-4744DA4C71BF}"/>
              </a:ext>
            </a:extLst>
          </p:cNvPr>
          <p:cNvSpPr txBox="1"/>
          <p:nvPr/>
        </p:nvSpPr>
        <p:spPr>
          <a:xfrm>
            <a:off x="4734576" y="3243770"/>
            <a:ext cx="1947455" cy="230832"/>
          </a:xfrm>
          <a:prstGeom prst="rect">
            <a:avLst/>
          </a:prstGeom>
          <a:noFill/>
          <a:ln>
            <a:noFill/>
          </a:ln>
        </p:spPr>
        <p:txBody>
          <a:bodyPr wrap="square" rtlCol="0">
            <a:spAutoFit/>
          </a:bodyPr>
          <a:lstStyle/>
          <a:p>
            <a:pPr algn="ctr"/>
            <a:r>
              <a:rPr lang="en-US" sz="900" dirty="0">
                <a:noFill/>
                <a:latin typeface="Forte" panose="03060902040502070203" pitchFamily="66" charset="0"/>
                <a:cs typeface="Calibri" panose="020F0502020204030204" pitchFamily="34" charset="0"/>
              </a:rPr>
              <a:t>THANK YOU</a:t>
            </a:r>
          </a:p>
        </p:txBody>
      </p:sp>
      <p:pic>
        <p:nvPicPr>
          <p:cNvPr id="2" name="Picture 1">
            <a:extLst>
              <a:ext uri="{FF2B5EF4-FFF2-40B4-BE49-F238E27FC236}">
                <a16:creationId xmlns:a16="http://schemas.microsoft.com/office/drawing/2014/main" id="{72EC91D7-7485-9B8A-57E7-34634CB25344}"/>
              </a:ext>
            </a:extLst>
          </p:cNvPr>
          <p:cNvPicPr>
            <a:picLocks noChangeAspect="1"/>
          </p:cNvPicPr>
          <p:nvPr/>
        </p:nvPicPr>
        <p:blipFill>
          <a:blip r:embed="rId2">
            <a:alphaModFix amt="0"/>
            <a:extLst>
              <a:ext uri="{28A0092B-C50C-407E-A947-70E740481C1C}">
                <a14:useLocalDpi xmlns:a14="http://schemas.microsoft.com/office/drawing/2010/main" val="0"/>
              </a:ext>
            </a:extLst>
          </a:blip>
          <a:srcRect r="30067" b="38699"/>
          <a:stretch/>
        </p:blipFill>
        <p:spPr>
          <a:xfrm>
            <a:off x="-1032387" y="-730296"/>
            <a:ext cx="13947931" cy="8192979"/>
          </a:xfrm>
          <a:prstGeom prst="rect">
            <a:avLst/>
          </a:prstGeom>
        </p:spPr>
      </p:pic>
      <p:sp>
        <p:nvSpPr>
          <p:cNvPr id="16" name="TextBox 15">
            <a:extLst>
              <a:ext uri="{FF2B5EF4-FFF2-40B4-BE49-F238E27FC236}">
                <a16:creationId xmlns:a16="http://schemas.microsoft.com/office/drawing/2014/main" id="{92FAF807-36A9-D182-3BA7-D63F9D006B64}"/>
              </a:ext>
            </a:extLst>
          </p:cNvPr>
          <p:cNvSpPr txBox="1"/>
          <p:nvPr/>
        </p:nvSpPr>
        <p:spPr>
          <a:xfrm>
            <a:off x="3014330" y="2982658"/>
            <a:ext cx="7656238" cy="707886"/>
          </a:xfrm>
          <a:prstGeom prst="rect">
            <a:avLst/>
          </a:prstGeom>
          <a:noFill/>
        </p:spPr>
        <p:txBody>
          <a:bodyPr wrap="square" rtlCol="0">
            <a:spAutoFit/>
          </a:bodyPr>
          <a:lstStyle/>
          <a:p>
            <a:pPr algn="ctr"/>
            <a:r>
              <a:rPr lang="en-US" sz="1000" dirty="0">
                <a:noFill/>
                <a:latin typeface="Calibri" panose="020F0502020204030204" pitchFamily="34" charset="0"/>
                <a:cs typeface="Calibri" panose="020F0502020204030204" pitchFamily="34" charset="0"/>
              </a:rPr>
              <a:t>WE ARE GOING SEE HOW TO CLEAN THE DATA AND USING THE CLEANED DATA,</a:t>
            </a:r>
          </a:p>
          <a:p>
            <a:pPr algn="ctr"/>
            <a:r>
              <a:rPr lang="en-US" sz="1000" dirty="0">
                <a:noFill/>
                <a:latin typeface="Calibri" panose="020F0502020204030204" pitchFamily="34" charset="0"/>
                <a:cs typeface="Calibri" panose="020F0502020204030204" pitchFamily="34" charset="0"/>
              </a:rPr>
              <a:t>WE ARE GOING TO ANALYZE THE KPI’S AND INSIGHTS USING PIVOT TABLES &amp; PIVOT CHARTS TO HIGH AND LOW PERFORMINGAREAS , TO EASE THE UNDERSTANDING OF THE ANALYSIS WE ARE GOING TO CREATE A INTERACTIVE DASHBOARD WHICH WILL HAVE THE VISUALIZATION OF THE ALL KPI’SAND IMSIGHTS</a:t>
            </a:r>
          </a:p>
        </p:txBody>
      </p:sp>
      <p:pic>
        <p:nvPicPr>
          <p:cNvPr id="18" name="Picture 17">
            <a:extLst>
              <a:ext uri="{FF2B5EF4-FFF2-40B4-BE49-F238E27FC236}">
                <a16:creationId xmlns:a16="http://schemas.microsoft.com/office/drawing/2014/main" id="{E56BF6F5-F815-39C5-D09A-F102C82538E2}"/>
              </a:ext>
            </a:extLst>
          </p:cNvPr>
          <p:cNvPicPr>
            <a:picLocks noChangeAspect="1"/>
          </p:cNvPicPr>
          <p:nvPr/>
        </p:nvPicPr>
        <p:blipFill>
          <a:blip r:embed="rId3">
            <a:alphaModFix amt="58000"/>
            <a:extLst>
              <a:ext uri="{28A0092B-C50C-407E-A947-70E740481C1C}">
                <a14:useLocalDpi xmlns:a14="http://schemas.microsoft.com/office/drawing/2010/main" val="0"/>
              </a:ext>
            </a:extLst>
          </a:blip>
          <a:srcRect l="-663" t="-882" r="23223" b="40228"/>
          <a:stretch/>
        </p:blipFill>
        <p:spPr>
          <a:xfrm>
            <a:off x="-723544" y="-1213869"/>
            <a:ext cx="13480026" cy="8958411"/>
          </a:xfrm>
          <a:prstGeom prst="rect">
            <a:avLst/>
          </a:prstGeom>
        </p:spPr>
      </p:pic>
      <p:pic>
        <p:nvPicPr>
          <p:cNvPr id="6" name="Picture 5" descr="A close up of a circuit board&#10;&#10;AI-generated content may be incorrect.">
            <a:extLst>
              <a:ext uri="{FF2B5EF4-FFF2-40B4-BE49-F238E27FC236}">
                <a16:creationId xmlns:a16="http://schemas.microsoft.com/office/drawing/2014/main" id="{575B727F-F0F4-FEBA-D40A-A2812036ECAE}"/>
              </a:ext>
            </a:extLst>
          </p:cNvPr>
          <p:cNvPicPr>
            <a:picLocks noChangeAspect="1"/>
          </p:cNvPicPr>
          <p:nvPr/>
        </p:nvPicPr>
        <p:blipFill>
          <a:blip r:embed="rId4">
            <a:alphaModFix amt="0"/>
            <a:extLst>
              <a:ext uri="{28A0092B-C50C-407E-A947-70E740481C1C}">
                <a14:useLocalDpi xmlns:a14="http://schemas.microsoft.com/office/drawing/2010/main" val="0"/>
              </a:ext>
            </a:extLst>
          </a:blip>
          <a:srcRect l="4660" r="29097" b="40116"/>
          <a:stretch/>
        </p:blipFill>
        <p:spPr>
          <a:xfrm>
            <a:off x="0" y="72165"/>
            <a:ext cx="12192000" cy="6869916"/>
          </a:xfrm>
          <a:prstGeom prst="rect">
            <a:avLst/>
          </a:prstGeom>
        </p:spPr>
      </p:pic>
      <p:cxnSp>
        <p:nvCxnSpPr>
          <p:cNvPr id="13" name="Straight Connector 12">
            <a:extLst>
              <a:ext uri="{FF2B5EF4-FFF2-40B4-BE49-F238E27FC236}">
                <a16:creationId xmlns:a16="http://schemas.microsoft.com/office/drawing/2014/main" id="{9FBB7F59-71D6-5B88-D63A-0F6F629FAC9E}"/>
              </a:ext>
            </a:extLst>
          </p:cNvPr>
          <p:cNvCxnSpPr>
            <a:cxnSpLocks/>
          </p:cNvCxnSpPr>
          <p:nvPr/>
        </p:nvCxnSpPr>
        <p:spPr>
          <a:xfrm>
            <a:off x="2945966" y="3620632"/>
            <a:ext cx="976957" cy="67378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F8DF32A-5F40-2F25-F237-F4C16A838EDF}"/>
              </a:ext>
            </a:extLst>
          </p:cNvPr>
          <p:cNvCxnSpPr>
            <a:cxnSpLocks/>
          </p:cNvCxnSpPr>
          <p:nvPr/>
        </p:nvCxnSpPr>
        <p:spPr>
          <a:xfrm flipV="1">
            <a:off x="7745179" y="3508984"/>
            <a:ext cx="1150536" cy="71200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3AA447A-0AE6-244F-070F-F272F08E1B0A}"/>
              </a:ext>
            </a:extLst>
          </p:cNvPr>
          <p:cNvSpPr txBox="1"/>
          <p:nvPr/>
        </p:nvSpPr>
        <p:spPr>
          <a:xfrm>
            <a:off x="311887" y="518036"/>
            <a:ext cx="11568223" cy="861774"/>
          </a:xfrm>
          <a:prstGeom prst="rect">
            <a:avLst/>
          </a:prstGeom>
          <a:noFill/>
        </p:spPr>
        <p:txBody>
          <a:bodyPr wrap="square" rtlCol="0">
            <a:spAutoFit/>
          </a:bodyPr>
          <a:lstStyle/>
          <a:p>
            <a:pPr algn="ctr"/>
            <a:r>
              <a:rPr lang="en-US" sz="5000" dirty="0">
                <a:solidFill>
                  <a:schemeClr val="bg1">
                    <a:lumMod val="65000"/>
                  </a:schemeClr>
                </a:solidFill>
              </a:rPr>
              <a:t>ANALYSIS FLOW</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CD6180FB-B735-1288-743E-02F8B53D0241}"/>
                  </a:ext>
                </a:extLst>
              </p:cNvPr>
              <p:cNvGraphicFramePr>
                <a:graphicFrameLocks noChangeAspect="1"/>
              </p:cNvGraphicFramePr>
              <p:nvPr>
                <p:extLst>
                  <p:ext uri="{D42A27DB-BD31-4B8C-83A1-F6EECF244321}">
                    <p14:modId xmlns:p14="http://schemas.microsoft.com/office/powerpoint/2010/main" val="3897054701"/>
                  </p:ext>
                </p:extLst>
              </p:nvPr>
            </p:nvGraphicFramePr>
            <p:xfrm>
              <a:off x="1334725" y="1922212"/>
              <a:ext cx="3048000" cy="1714500"/>
            </p:xfrm>
            <a:graphic>
              <a:graphicData uri="http://schemas.microsoft.com/office/powerpoint/2016/sectionzoom">
                <psez:sectionZm>
                  <psez:sectionZmObj sectionId="{52C45687-7C0B-424D-8083-0E3E49688AD9}">
                    <psez:zmPr id="{8A261224-293F-4D53-B68E-FEBE6066096E}" transitionDur="100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2" name="Section Zoom 31">
                <a:hlinkClick r:id="rId6" action="ppaction://hlinksldjump"/>
                <a:extLst>
                  <a:ext uri="{FF2B5EF4-FFF2-40B4-BE49-F238E27FC236}">
                    <a16:creationId xmlns:a16="http://schemas.microsoft.com/office/drawing/2014/main" id="{CD6180FB-B735-1288-743E-02F8B53D0241}"/>
                  </a:ext>
                </a:extLst>
              </p:cNvPr>
              <p:cNvPicPr>
                <a:picLocks noGrp="1" noRot="1" noChangeAspect="1" noMove="1" noResize="1" noEditPoints="1" noAdjustHandles="1" noChangeArrowheads="1" noChangeShapeType="1"/>
              </p:cNvPicPr>
              <p:nvPr/>
            </p:nvPicPr>
            <p:blipFill>
              <a:blip r:embed="rId7"/>
              <a:stretch>
                <a:fillRect/>
              </a:stretch>
            </p:blipFill>
            <p:spPr>
              <a:xfrm>
                <a:off x="1334725" y="1922212"/>
                <a:ext cx="3048000" cy="1714500"/>
              </a:xfrm>
              <a:prstGeom prst="rect">
                <a:avLst/>
              </a:prstGeom>
            </p:spPr>
          </p:pic>
        </mc:Fallback>
      </mc:AlternateContent>
      <p:sp>
        <p:nvSpPr>
          <p:cNvPr id="33" name="TextBox 32">
            <a:extLst>
              <a:ext uri="{FF2B5EF4-FFF2-40B4-BE49-F238E27FC236}">
                <a16:creationId xmlns:a16="http://schemas.microsoft.com/office/drawing/2014/main" id="{6B858C1B-A313-2467-D33E-86C39FCFC347}"/>
              </a:ext>
            </a:extLst>
          </p:cNvPr>
          <p:cNvSpPr txBox="1"/>
          <p:nvPr/>
        </p:nvSpPr>
        <p:spPr>
          <a:xfrm>
            <a:off x="619430" y="-4510714"/>
            <a:ext cx="10953135" cy="2400657"/>
          </a:xfrm>
          <a:prstGeom prst="rect">
            <a:avLst/>
          </a:prstGeom>
          <a:noFill/>
        </p:spPr>
        <p:txBody>
          <a:bodyPr wrap="square" rtlCol="0">
            <a:spAutoFit/>
          </a:bodyPr>
          <a:lstStyle/>
          <a:p>
            <a:pPr algn="ctr"/>
            <a:r>
              <a:rPr lang="en-US" sz="2500" dirty="0">
                <a:solidFill>
                  <a:schemeClr val="bg1">
                    <a:lumMod val="65000"/>
                  </a:schemeClr>
                </a:solidFill>
                <a:latin typeface="Calibri" panose="020F0502020204030204" pitchFamily="34" charset="0"/>
                <a:cs typeface="Calibri" panose="020F0502020204030204" pitchFamily="34" charset="0"/>
              </a:rPr>
              <a:t>WE ARE GOING SEE HOW TO CLEAN THE DATA AND USING THE CLEANED DATA,</a:t>
            </a:r>
          </a:p>
          <a:p>
            <a:pPr algn="ctr"/>
            <a:r>
              <a:rPr lang="en-US" sz="2500" dirty="0">
                <a:solidFill>
                  <a:schemeClr val="bg1">
                    <a:lumMod val="65000"/>
                  </a:schemeClr>
                </a:solidFill>
                <a:latin typeface="Calibri" panose="020F0502020204030204" pitchFamily="34" charset="0"/>
                <a:cs typeface="Calibri" panose="020F0502020204030204" pitchFamily="34" charset="0"/>
              </a:rPr>
              <a:t>WE ARE GOING TO ANALYZE THE KPI’S AND INSIGHTS USING PIVOT TABLES &amp; PIVOT CHARTS TO FIND THE HIGH AND LOW PERFORMING AREAS , TO EASE THE UNDERSTANDING OF THE ANALYSIS WE ARE GOING TO CREATE A INTERACTIVE DASHBOARD WHICH WILL HAVE THE VISUALIZATION OF THE ALL KPI’SAND IMSIGHTS</a:t>
            </a:r>
          </a:p>
        </p:txBody>
      </p:sp>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31B4DB74-8A3F-7A58-1D43-D52922664C83}"/>
                  </a:ext>
                </a:extLst>
              </p:cNvPr>
              <p:cNvGraphicFramePr>
                <a:graphicFrameLocks noChangeAspect="1"/>
              </p:cNvGraphicFramePr>
              <p:nvPr>
                <p:extLst>
                  <p:ext uri="{D42A27DB-BD31-4B8C-83A1-F6EECF244321}">
                    <p14:modId xmlns:p14="http://schemas.microsoft.com/office/powerpoint/2010/main" val="923371352"/>
                  </p:ext>
                </p:extLst>
              </p:nvPr>
            </p:nvGraphicFramePr>
            <p:xfrm>
              <a:off x="2679235" y="4294413"/>
              <a:ext cx="3048000" cy="1786269"/>
            </p:xfrm>
            <a:graphic>
              <a:graphicData uri="http://schemas.microsoft.com/office/powerpoint/2016/sectionzoom">
                <psez:sectionZm>
                  <psez:sectionZmObj sectionId="{48CB1132-7B40-4E67-87B6-FF8018A743DF}">
                    <psez:zmPr id="{7E8C2D05-34BF-4A96-9DA1-D58950695943}" transitionDur="1000" showBg="0">
                      <p166:blipFill xmlns:p166="http://schemas.microsoft.com/office/powerpoint/2016/6/main">
                        <a:blip r:embed="rId8"/>
                        <a:stretch>
                          <a:fillRect/>
                        </a:stretch>
                      </p166:blipFill>
                      <p166:spPr xmlns:p166="http://schemas.microsoft.com/office/powerpoint/2016/6/main">
                        <a:xfrm>
                          <a:off x="0" y="0"/>
                          <a:ext cx="3048000" cy="1786269"/>
                        </a:xfrm>
                        <a:prstGeom prst="rect">
                          <a:avLst/>
                        </a:prstGeom>
                      </p166:spPr>
                    </psez:zmPr>
                  </psez:sectionZmObj>
                </psez:sectionZm>
              </a:graphicData>
            </a:graphic>
          </p:graphicFrame>
        </mc:Choice>
        <mc:Fallback xmlns="">
          <p:pic>
            <p:nvPicPr>
              <p:cNvPr id="35" name="Section Zoom 34">
                <a:hlinkClick r:id="rId9" action="ppaction://hlinksldjump"/>
                <a:extLst>
                  <a:ext uri="{FF2B5EF4-FFF2-40B4-BE49-F238E27FC236}">
                    <a16:creationId xmlns:a16="http://schemas.microsoft.com/office/drawing/2014/main" id="{31B4DB74-8A3F-7A58-1D43-D52922664C83}"/>
                  </a:ext>
                </a:extLst>
              </p:cNvPr>
              <p:cNvPicPr>
                <a:picLocks noGrp="1" noRot="1" noChangeAspect="1" noMove="1" noResize="1" noEditPoints="1" noAdjustHandles="1" noChangeArrowheads="1" noChangeShapeType="1"/>
              </p:cNvPicPr>
              <p:nvPr/>
            </p:nvPicPr>
            <p:blipFill>
              <a:blip r:embed="rId10"/>
              <a:stretch>
                <a:fillRect/>
              </a:stretch>
            </p:blipFill>
            <p:spPr>
              <a:xfrm>
                <a:off x="2679235" y="4294413"/>
                <a:ext cx="3048000" cy="17862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2762D3D4-7A7E-3C7B-F9B1-D9D306B9D4C3}"/>
                  </a:ext>
                </a:extLst>
              </p:cNvPr>
              <p:cNvGraphicFramePr>
                <a:graphicFrameLocks noChangeAspect="1"/>
              </p:cNvGraphicFramePr>
              <p:nvPr>
                <p:extLst>
                  <p:ext uri="{D42A27DB-BD31-4B8C-83A1-F6EECF244321}">
                    <p14:modId xmlns:p14="http://schemas.microsoft.com/office/powerpoint/2010/main" val="4241208564"/>
                  </p:ext>
                </p:extLst>
              </p:nvPr>
            </p:nvGraphicFramePr>
            <p:xfrm>
              <a:off x="4381857" y="1807108"/>
              <a:ext cx="3048000" cy="1714500"/>
            </p:xfrm>
            <a:graphic>
              <a:graphicData uri="http://schemas.microsoft.com/office/powerpoint/2016/sectionzoom">
                <psez:sectionZm>
                  <psez:sectionZmObj sectionId="{9BF762B5-6DFF-4165-869F-629288E5EECC}">
                    <psez:zmPr id="{79357DF2-BDC2-4D54-B2F7-DD7F5F76CAC4}" transitionDur="100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 name="Section Zoom 2">
                <a:hlinkClick r:id="rId12" action="ppaction://hlinksldjump"/>
                <a:extLst>
                  <a:ext uri="{FF2B5EF4-FFF2-40B4-BE49-F238E27FC236}">
                    <a16:creationId xmlns:a16="http://schemas.microsoft.com/office/drawing/2014/main" id="{2762D3D4-7A7E-3C7B-F9B1-D9D306B9D4C3}"/>
                  </a:ext>
                </a:extLst>
              </p:cNvPr>
              <p:cNvPicPr>
                <a:picLocks noGrp="1" noRot="1" noChangeAspect="1" noMove="1" noResize="1" noEditPoints="1" noAdjustHandles="1" noChangeArrowheads="1" noChangeShapeType="1"/>
              </p:cNvPicPr>
              <p:nvPr/>
            </p:nvPicPr>
            <p:blipFill>
              <a:blip r:embed="rId13"/>
              <a:stretch>
                <a:fillRect/>
              </a:stretch>
            </p:blipFill>
            <p:spPr>
              <a:xfrm>
                <a:off x="4381857" y="1807108"/>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23F0B6FF-4CBD-0F77-BE1F-3E0DF4641303}"/>
                  </a:ext>
                </a:extLst>
              </p:cNvPr>
              <p:cNvGraphicFramePr>
                <a:graphicFrameLocks noChangeAspect="1"/>
              </p:cNvGraphicFramePr>
              <p:nvPr>
                <p:extLst>
                  <p:ext uri="{D42A27DB-BD31-4B8C-83A1-F6EECF244321}">
                    <p14:modId xmlns:p14="http://schemas.microsoft.com/office/powerpoint/2010/main" val="880026361"/>
                  </p:ext>
                </p:extLst>
              </p:nvPr>
            </p:nvGraphicFramePr>
            <p:xfrm>
              <a:off x="6155054" y="4211366"/>
              <a:ext cx="3048000" cy="1714500"/>
            </p:xfrm>
            <a:graphic>
              <a:graphicData uri="http://schemas.microsoft.com/office/powerpoint/2016/sectionzoom">
                <psez:sectionZm>
                  <psez:sectionZmObj sectionId="{93E47225-F932-4F3C-AA38-022243A241CF}">
                    <psez:zmPr id="{5A5898E4-8859-4305-9B6D-78870344F041}"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ection Zoom 7">
                <a:hlinkClick r:id="rId15" action="ppaction://hlinksldjump"/>
                <a:extLst>
                  <a:ext uri="{FF2B5EF4-FFF2-40B4-BE49-F238E27FC236}">
                    <a16:creationId xmlns:a16="http://schemas.microsoft.com/office/drawing/2014/main" id="{23F0B6FF-4CBD-0F77-BE1F-3E0DF4641303}"/>
                  </a:ext>
                </a:extLst>
              </p:cNvPr>
              <p:cNvPicPr>
                <a:picLocks noGrp="1" noRot="1" noChangeAspect="1" noMove="1" noResize="1" noEditPoints="1" noAdjustHandles="1" noChangeArrowheads="1" noChangeShapeType="1"/>
              </p:cNvPicPr>
              <p:nvPr/>
            </p:nvPicPr>
            <p:blipFill>
              <a:blip r:embed="rId16"/>
              <a:stretch>
                <a:fillRect/>
              </a:stretch>
            </p:blipFill>
            <p:spPr>
              <a:xfrm>
                <a:off x="6155054" y="4211366"/>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6AABAA5C-19C2-9D65-67E1-2444B7FF355C}"/>
                  </a:ext>
                </a:extLst>
              </p:cNvPr>
              <p:cNvGraphicFramePr>
                <a:graphicFrameLocks noChangeAspect="1"/>
              </p:cNvGraphicFramePr>
              <p:nvPr>
                <p:extLst>
                  <p:ext uri="{D42A27DB-BD31-4B8C-83A1-F6EECF244321}">
                    <p14:modId xmlns:p14="http://schemas.microsoft.com/office/powerpoint/2010/main" val="286093101"/>
                  </p:ext>
                </p:extLst>
              </p:nvPr>
            </p:nvGraphicFramePr>
            <p:xfrm>
              <a:off x="7651887" y="1813920"/>
              <a:ext cx="3048000" cy="1714500"/>
            </p:xfrm>
            <a:graphic>
              <a:graphicData uri="http://schemas.microsoft.com/office/powerpoint/2016/sectionzoom">
                <psez:sectionZm>
                  <psez:sectionZmObj sectionId="{5A3428CF-A904-439A-8D1B-A9608EDDBBB6}">
                    <psez:zmPr id="{44F5C676-5235-4EB9-8E06-9EB91D07080B}" transitionDur="100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2" name="Section Zoom 11">
                <a:hlinkClick r:id="rId18" action="ppaction://hlinksldjump"/>
                <a:extLst>
                  <a:ext uri="{FF2B5EF4-FFF2-40B4-BE49-F238E27FC236}">
                    <a16:creationId xmlns:a16="http://schemas.microsoft.com/office/drawing/2014/main" id="{6AABAA5C-19C2-9D65-67E1-2444B7FF355C}"/>
                  </a:ext>
                </a:extLst>
              </p:cNvPr>
              <p:cNvPicPr>
                <a:picLocks noGrp="1" noRot="1" noChangeAspect="1" noMove="1" noResize="1" noEditPoints="1" noAdjustHandles="1" noChangeArrowheads="1" noChangeShapeType="1"/>
              </p:cNvPicPr>
              <p:nvPr/>
            </p:nvPicPr>
            <p:blipFill>
              <a:blip r:embed="rId19"/>
              <a:stretch>
                <a:fillRect/>
              </a:stretch>
            </p:blipFill>
            <p:spPr>
              <a:xfrm>
                <a:off x="7651887" y="1813920"/>
                <a:ext cx="3048000" cy="1714500"/>
              </a:xfrm>
              <a:prstGeom prst="rect">
                <a:avLst/>
              </a:prstGeom>
            </p:spPr>
          </p:pic>
        </mc:Fallback>
      </mc:AlternateContent>
      <p:cxnSp>
        <p:nvCxnSpPr>
          <p:cNvPr id="22" name="Straight Connector 21">
            <a:extLst>
              <a:ext uri="{FF2B5EF4-FFF2-40B4-BE49-F238E27FC236}">
                <a16:creationId xmlns:a16="http://schemas.microsoft.com/office/drawing/2014/main" id="{39313602-1970-4B09-D28B-AEB069633554}"/>
              </a:ext>
            </a:extLst>
          </p:cNvPr>
          <p:cNvCxnSpPr>
            <a:cxnSpLocks/>
          </p:cNvCxnSpPr>
          <p:nvPr/>
        </p:nvCxnSpPr>
        <p:spPr>
          <a:xfrm flipH="1">
            <a:off x="4345161" y="3508984"/>
            <a:ext cx="1284396" cy="78542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1D6C023-1B56-DC39-1573-78DE8943434C}"/>
              </a:ext>
            </a:extLst>
          </p:cNvPr>
          <p:cNvCxnSpPr>
            <a:cxnSpLocks/>
          </p:cNvCxnSpPr>
          <p:nvPr/>
        </p:nvCxnSpPr>
        <p:spPr>
          <a:xfrm>
            <a:off x="6089359" y="3528420"/>
            <a:ext cx="1340498" cy="68294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870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6CD73EE-30F2-0384-EFDE-8355C3BCE7F0}"/>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E1FF630F-F490-D3DE-636C-72C20D77C1AC}"/>
              </a:ext>
            </a:extLst>
          </p:cNvPr>
          <p:cNvPicPr>
            <a:picLocks noChangeAspect="1"/>
          </p:cNvPicPr>
          <p:nvPr/>
        </p:nvPicPr>
        <p:blipFill>
          <a:blip r:embed="rId2">
            <a:alphaModFix amt="0"/>
            <a:extLst>
              <a:ext uri="{28A0092B-C50C-407E-A947-70E740481C1C}">
                <a14:useLocalDpi xmlns:a14="http://schemas.microsoft.com/office/drawing/2010/main" val="0"/>
              </a:ext>
            </a:extLst>
          </a:blip>
          <a:srcRect l="-663" t="-882" r="23223" b="40228"/>
          <a:stretch/>
        </p:blipFill>
        <p:spPr>
          <a:xfrm>
            <a:off x="-345973" y="-1619250"/>
            <a:ext cx="13480026" cy="8958411"/>
          </a:xfrm>
          <a:prstGeom prst="rect">
            <a:avLst/>
          </a:prstGeom>
        </p:spPr>
      </p:pic>
      <p:sp>
        <p:nvSpPr>
          <p:cNvPr id="2" name="Oval 1">
            <a:extLst>
              <a:ext uri="{FF2B5EF4-FFF2-40B4-BE49-F238E27FC236}">
                <a16:creationId xmlns:a16="http://schemas.microsoft.com/office/drawing/2014/main" id="{13BC87D3-59C6-9597-20D4-7B06D0B07A30}"/>
              </a:ext>
            </a:extLst>
          </p:cNvPr>
          <p:cNvSpPr/>
          <p:nvPr/>
        </p:nvSpPr>
        <p:spPr>
          <a:xfrm>
            <a:off x="2247900" y="-11916"/>
            <a:ext cx="7524750" cy="6869916"/>
          </a:xfrm>
          <a:prstGeom prst="ellipse">
            <a:avLst/>
          </a:prstGeom>
          <a:solidFill>
            <a:schemeClr val="tx1">
              <a:lumMod val="95000"/>
              <a:lumOff val="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836442-FC3B-FADD-7778-62845D718843}"/>
              </a:ext>
            </a:extLst>
          </p:cNvPr>
          <p:cNvSpPr txBox="1"/>
          <p:nvPr/>
        </p:nvSpPr>
        <p:spPr>
          <a:xfrm>
            <a:off x="3735989" y="1554813"/>
            <a:ext cx="4720022" cy="3539430"/>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DATA CLEANING &amp; WALK THROUGH</a:t>
            </a:r>
          </a:p>
        </p:txBody>
      </p:sp>
      <p:sp>
        <p:nvSpPr>
          <p:cNvPr id="20" name="TextBox 19">
            <a:extLst>
              <a:ext uri="{FF2B5EF4-FFF2-40B4-BE49-F238E27FC236}">
                <a16:creationId xmlns:a16="http://schemas.microsoft.com/office/drawing/2014/main" id="{38526235-B073-D5E3-F63C-C4CE96D86B97}"/>
              </a:ext>
            </a:extLst>
          </p:cNvPr>
          <p:cNvSpPr txBox="1"/>
          <p:nvPr/>
        </p:nvSpPr>
        <p:spPr>
          <a:xfrm>
            <a:off x="-6512442" y="413890"/>
            <a:ext cx="5633483" cy="523220"/>
          </a:xfrm>
          <a:prstGeom prst="rect">
            <a:avLst/>
          </a:prstGeom>
          <a:noFill/>
          <a:ln>
            <a:noFill/>
          </a:ln>
        </p:spPr>
        <p:txBody>
          <a:bodyPr wrap="square" rtlCol="0">
            <a:spAutoFit/>
          </a:bodyPr>
          <a:lstStyle/>
          <a:p>
            <a:pPr algn="ctr"/>
            <a:r>
              <a:rPr lang="en-US" sz="2800" dirty="0">
                <a:solidFill>
                  <a:schemeClr val="bg1">
                    <a:lumMod val="85000"/>
                  </a:schemeClr>
                </a:solidFill>
                <a:latin typeface="Calibri" panose="020F0502020204030204" pitchFamily="34" charset="0"/>
                <a:cs typeface="Calibri" panose="020F0502020204030204" pitchFamily="34" charset="0"/>
              </a:rPr>
              <a:t>DATA CLEANING &amp; WALK THROUGH</a:t>
            </a:r>
          </a:p>
        </p:txBody>
      </p:sp>
      <p:sp>
        <p:nvSpPr>
          <p:cNvPr id="21" name="TextBox 20">
            <a:extLst>
              <a:ext uri="{FF2B5EF4-FFF2-40B4-BE49-F238E27FC236}">
                <a16:creationId xmlns:a16="http://schemas.microsoft.com/office/drawing/2014/main" id="{402EB4F4-FAAA-EDA8-8B5A-31A547D5D5DC}"/>
              </a:ext>
            </a:extLst>
          </p:cNvPr>
          <p:cNvSpPr txBox="1"/>
          <p:nvPr/>
        </p:nvSpPr>
        <p:spPr>
          <a:xfrm>
            <a:off x="-9027042" y="1495333"/>
            <a:ext cx="4054992" cy="4555093"/>
          </a:xfrm>
          <a:prstGeom prst="rect">
            <a:avLst/>
          </a:prstGeom>
          <a:noFill/>
          <a:ln>
            <a:noFill/>
          </a:ln>
        </p:spPr>
        <p:txBody>
          <a:bodyPr wrap="square" rtlCol="0">
            <a:spAutoFit/>
          </a:bodyPr>
          <a:lstStyle/>
          <a:p>
            <a:r>
              <a:rPr lang="en-US" sz="2200" dirty="0">
                <a:solidFill>
                  <a:schemeClr val="bg1">
                    <a:lumMod val="85000"/>
                  </a:schemeClr>
                </a:solidFill>
                <a:latin typeface="Calibri" panose="020F0502020204030204" pitchFamily="34" charset="0"/>
                <a:cs typeface="Calibri" panose="020F0502020204030204" pitchFamily="34" charset="0"/>
              </a:rPr>
              <a:t>CLEANING DATA USING POWER QUERY EDITOR:</a:t>
            </a:r>
          </a:p>
          <a:p>
            <a:pPr marL="342900" indent="-342900">
              <a:buClr>
                <a:schemeClr val="bg1">
                  <a:lumMod val="95000"/>
                </a:schemeClr>
              </a:buClr>
              <a:buFont typeface="Wingdings" panose="05000000000000000000" pitchFamily="2" charset="2"/>
              <a:buChar char="Ø"/>
            </a:pPr>
            <a:r>
              <a:rPr lang="en-US" sz="2000" dirty="0">
                <a:solidFill>
                  <a:schemeClr val="bg1">
                    <a:lumMod val="85000"/>
                  </a:schemeClr>
                </a:solidFill>
                <a:latin typeface="Calibri" panose="020F0502020204030204" pitchFamily="34" charset="0"/>
                <a:cs typeface="Calibri" panose="020F0502020204030204" pitchFamily="34" charset="0"/>
              </a:rPr>
              <a:t>USING THE POWER QUERY YOU CAN CHANGE THE FORMATS OF THE EACH COLUMN.</a:t>
            </a:r>
          </a:p>
          <a:p>
            <a:pPr marL="342900" indent="-342900">
              <a:buClr>
                <a:schemeClr val="bg1">
                  <a:lumMod val="95000"/>
                </a:schemeClr>
              </a:buClr>
              <a:buFont typeface="Wingdings" panose="05000000000000000000" pitchFamily="2" charset="2"/>
              <a:buChar char="Ø"/>
            </a:pPr>
            <a:r>
              <a:rPr lang="en-US" sz="2000" dirty="0">
                <a:solidFill>
                  <a:schemeClr val="bg1">
                    <a:lumMod val="85000"/>
                  </a:schemeClr>
                </a:solidFill>
                <a:latin typeface="Calibri" panose="020F0502020204030204" pitchFamily="34" charset="0"/>
                <a:cs typeface="Calibri" panose="020F0502020204030204" pitchFamily="34" charset="0"/>
              </a:rPr>
              <a:t>USING THE YOU CAN REMOVE DUPLICATE DATAS,ROWS USING THE “REMOVE DUPLICATES” OPTION.</a:t>
            </a:r>
          </a:p>
          <a:p>
            <a:pPr marL="342900" indent="-342900">
              <a:buClr>
                <a:schemeClr val="bg1">
                  <a:lumMod val="95000"/>
                </a:schemeClr>
              </a:buClr>
              <a:buFont typeface="Wingdings" panose="05000000000000000000" pitchFamily="2" charset="2"/>
              <a:buChar char="Ø"/>
            </a:pPr>
            <a:r>
              <a:rPr lang="en-US" sz="2000" dirty="0">
                <a:solidFill>
                  <a:schemeClr val="bg1">
                    <a:lumMod val="85000"/>
                  </a:schemeClr>
                </a:solidFill>
                <a:latin typeface="Calibri" panose="020F0502020204030204" pitchFamily="34" charset="0"/>
                <a:cs typeface="Calibri" panose="020F0502020204030204" pitchFamily="34" charset="0"/>
              </a:rPr>
              <a:t>AND ALSO YOU CAN  ADD CUSTOM COLUMN AND REMOVE BLANK ROWS AND COLUMN.</a:t>
            </a:r>
          </a:p>
          <a:p>
            <a:pPr marL="342900" indent="-342900">
              <a:buClr>
                <a:schemeClr val="bg1">
                  <a:lumMod val="95000"/>
                </a:schemeClr>
              </a:buClr>
              <a:buFont typeface="Wingdings" panose="05000000000000000000" pitchFamily="2" charset="2"/>
              <a:buChar char="Ø"/>
            </a:pPr>
            <a:r>
              <a:rPr lang="en-US" sz="2000" dirty="0">
                <a:solidFill>
                  <a:schemeClr val="bg1">
                    <a:lumMod val="85000"/>
                  </a:schemeClr>
                </a:solidFill>
                <a:latin typeface="Calibri" panose="020F0502020204030204" pitchFamily="34" charset="0"/>
                <a:cs typeface="Calibri" panose="020F0502020204030204" pitchFamily="34" charset="0"/>
              </a:rPr>
              <a:t>AND YOU CAN ALSO CHANGE THE TABLE NAME AS WELL.</a:t>
            </a:r>
          </a:p>
        </p:txBody>
      </p:sp>
      <p:pic>
        <p:nvPicPr>
          <p:cNvPr id="22" name="Picture 21">
            <a:extLst>
              <a:ext uri="{FF2B5EF4-FFF2-40B4-BE49-F238E27FC236}">
                <a16:creationId xmlns:a16="http://schemas.microsoft.com/office/drawing/2014/main" id="{260EF144-3381-E3DD-D8E8-4D6D48D82A10}"/>
              </a:ext>
            </a:extLst>
          </p:cNvPr>
          <p:cNvPicPr>
            <a:picLocks noChangeAspect="1"/>
          </p:cNvPicPr>
          <p:nvPr/>
        </p:nvPicPr>
        <p:blipFill>
          <a:blip r:embed="rId3">
            <a:extLst>
              <a:ext uri="{28A0092B-C50C-407E-A947-70E740481C1C}">
                <a14:useLocalDpi xmlns:a14="http://schemas.microsoft.com/office/drawing/2010/main" val="0"/>
              </a:ext>
            </a:extLst>
          </a:blip>
          <a:srcRect l="38750" t="22878" r="37500" b="7155"/>
          <a:stretch/>
        </p:blipFill>
        <p:spPr>
          <a:xfrm>
            <a:off x="13658849" y="1484349"/>
            <a:ext cx="2750187" cy="4555093"/>
          </a:xfrm>
          <a:prstGeom prst="rect">
            <a:avLst/>
          </a:prstGeom>
        </p:spPr>
      </p:pic>
      <p:pic>
        <p:nvPicPr>
          <p:cNvPr id="23" name="Picture 22">
            <a:extLst>
              <a:ext uri="{FF2B5EF4-FFF2-40B4-BE49-F238E27FC236}">
                <a16:creationId xmlns:a16="http://schemas.microsoft.com/office/drawing/2014/main" id="{306F1ED0-DAD6-8381-368B-BDAF1EBFF6CB}"/>
              </a:ext>
            </a:extLst>
          </p:cNvPr>
          <p:cNvPicPr>
            <a:picLocks noChangeAspect="1"/>
          </p:cNvPicPr>
          <p:nvPr/>
        </p:nvPicPr>
        <p:blipFill>
          <a:blip r:embed="rId4">
            <a:extLst>
              <a:ext uri="{28A0092B-C50C-407E-A947-70E740481C1C}">
                <a14:useLocalDpi xmlns:a14="http://schemas.microsoft.com/office/drawing/2010/main" val="0"/>
              </a:ext>
            </a:extLst>
          </a:blip>
          <a:srcRect l="37634" t="22114" r="46272" b="22302"/>
          <a:stretch/>
        </p:blipFill>
        <p:spPr>
          <a:xfrm>
            <a:off x="16510319" y="1988842"/>
            <a:ext cx="1638355" cy="3181272"/>
          </a:xfrm>
          <a:prstGeom prst="rect">
            <a:avLst/>
          </a:prstGeom>
        </p:spPr>
      </p:pic>
      <p:pic>
        <p:nvPicPr>
          <p:cNvPr id="24" name="Picture 23">
            <a:extLst>
              <a:ext uri="{FF2B5EF4-FFF2-40B4-BE49-F238E27FC236}">
                <a16:creationId xmlns:a16="http://schemas.microsoft.com/office/drawing/2014/main" id="{2484E62F-CEB3-FCC9-2C0D-B345774FF2FF}"/>
              </a:ext>
            </a:extLst>
          </p:cNvPr>
          <p:cNvPicPr>
            <a:picLocks noChangeAspect="1"/>
          </p:cNvPicPr>
          <p:nvPr/>
        </p:nvPicPr>
        <p:blipFill>
          <a:blip r:embed="rId5">
            <a:extLst>
              <a:ext uri="{28A0092B-C50C-407E-A947-70E740481C1C}">
                <a14:useLocalDpi xmlns:a14="http://schemas.microsoft.com/office/drawing/2010/main" val="0"/>
              </a:ext>
            </a:extLst>
          </a:blip>
          <a:srcRect l="38706" t="23551" r="36986" b="8709"/>
          <a:stretch/>
        </p:blipFill>
        <p:spPr>
          <a:xfrm>
            <a:off x="18249957" y="1108531"/>
            <a:ext cx="2635767" cy="4941895"/>
          </a:xfrm>
          <a:prstGeom prst="rect">
            <a:avLst/>
          </a:prstGeom>
        </p:spPr>
      </p:pic>
    </p:spTree>
    <p:extLst>
      <p:ext uri="{BB962C8B-B14F-4D97-AF65-F5344CB8AC3E}">
        <p14:creationId xmlns:p14="http://schemas.microsoft.com/office/powerpoint/2010/main" val="169940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62D2245-559A-E816-8001-74AD5D63C870}"/>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959A328-8F6F-2455-8F49-C52555CBDDE2}"/>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l="-663" t="-882" r="23223" b="40228"/>
          <a:stretch/>
        </p:blipFill>
        <p:spPr>
          <a:xfrm>
            <a:off x="-324461" y="-501445"/>
            <a:ext cx="14099458" cy="7787148"/>
          </a:xfrm>
          <a:prstGeom prst="rect">
            <a:avLst/>
          </a:prstGeom>
        </p:spPr>
      </p:pic>
      <p:sp>
        <p:nvSpPr>
          <p:cNvPr id="2" name="Oval 1">
            <a:extLst>
              <a:ext uri="{FF2B5EF4-FFF2-40B4-BE49-F238E27FC236}">
                <a16:creationId xmlns:a16="http://schemas.microsoft.com/office/drawing/2014/main" id="{416B8DE5-E75D-A6A5-D977-8874B577C4B7}"/>
              </a:ext>
            </a:extLst>
          </p:cNvPr>
          <p:cNvSpPr/>
          <p:nvPr/>
        </p:nvSpPr>
        <p:spPr>
          <a:xfrm>
            <a:off x="-1657350" y="-3924300"/>
            <a:ext cx="15278100" cy="14516100"/>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B659A9-AC1F-9D9B-8AE4-19FCA301DEDB}"/>
              </a:ext>
            </a:extLst>
          </p:cNvPr>
          <p:cNvSpPr txBox="1"/>
          <p:nvPr/>
        </p:nvSpPr>
        <p:spPr>
          <a:xfrm>
            <a:off x="3184008" y="413890"/>
            <a:ext cx="5633483" cy="523220"/>
          </a:xfrm>
          <a:prstGeom prst="rect">
            <a:avLst/>
          </a:prstGeom>
          <a:noFill/>
          <a:ln>
            <a:noFill/>
          </a:ln>
        </p:spPr>
        <p:txBody>
          <a:bodyPr wrap="square" rtlCol="0">
            <a:spAutoFit/>
          </a:bodyPr>
          <a:lstStyle/>
          <a:p>
            <a:pPr algn="ctr"/>
            <a:r>
              <a:rPr lang="en-US" sz="2800" dirty="0">
                <a:solidFill>
                  <a:schemeClr val="bg1">
                    <a:lumMod val="85000"/>
                  </a:schemeClr>
                </a:solidFill>
                <a:latin typeface="Calibri" panose="020F0502020204030204" pitchFamily="34" charset="0"/>
                <a:cs typeface="Calibri" panose="020F0502020204030204" pitchFamily="34" charset="0"/>
              </a:rPr>
              <a:t>DATA CLEANING &amp; WALK THROUGH</a:t>
            </a:r>
          </a:p>
        </p:txBody>
      </p:sp>
      <p:sp>
        <p:nvSpPr>
          <p:cNvPr id="10" name="TextBox 9">
            <a:extLst>
              <a:ext uri="{FF2B5EF4-FFF2-40B4-BE49-F238E27FC236}">
                <a16:creationId xmlns:a16="http://schemas.microsoft.com/office/drawing/2014/main" id="{64785EFF-B2BA-6183-8B72-A0D367003F04}"/>
              </a:ext>
            </a:extLst>
          </p:cNvPr>
          <p:cNvSpPr txBox="1"/>
          <p:nvPr/>
        </p:nvSpPr>
        <p:spPr>
          <a:xfrm>
            <a:off x="335976" y="912538"/>
            <a:ext cx="4054992" cy="5693866"/>
          </a:xfrm>
          <a:prstGeom prst="rect">
            <a:avLst/>
          </a:prstGeom>
          <a:noFill/>
          <a:ln>
            <a:noFill/>
          </a:ln>
        </p:spPr>
        <p:txBody>
          <a:bodyPr wrap="square" rtlCol="0">
            <a:spAutoFit/>
          </a:bodyPr>
          <a:lstStyle/>
          <a:p>
            <a:r>
              <a:rPr lang="en-US" sz="2000" dirty="0">
                <a:solidFill>
                  <a:schemeClr val="bg1">
                    <a:lumMod val="85000"/>
                  </a:schemeClr>
                </a:solidFill>
                <a:latin typeface="Calibri" panose="020F0502020204030204" pitchFamily="34" charset="0"/>
                <a:cs typeface="Calibri" panose="020F0502020204030204" pitchFamily="34" charset="0"/>
              </a:rPr>
              <a:t>CLEANING DATA USING POWER QUERY EDITOR:</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FIRST YOU NEED TO ANALYZE THE DATA AND ADD COLUMNS MANUALLY.</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AND ALSO, YOU CAN  ADD, CUSTOMIZE AND INTER-CHANGE COLUMN AND ALSO REMOVE BLANK ROWS BY SELECTING “REMOVE DUPLICATES” BY RIGHT CLICKING THE HEADER OF COLUMN IN POWER QUERY.</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USING THE POWER QUERY, YOU CAN CHANGE THE FORMATS OF THE EACH COLUMN USING THE “FORMAT ICON”.</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USING THE P.Q.E, YOU CAN REMOVE DUPLICATE DATAS,ROWS USING THE “REMOVE DUPLICATES” OPTION.</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AND YOU CAN ALSO CHANGE THE TABLE NAME AS WELL.</a:t>
            </a:r>
          </a:p>
        </p:txBody>
      </p:sp>
      <p:pic>
        <p:nvPicPr>
          <p:cNvPr id="17" name="Picture 16">
            <a:extLst>
              <a:ext uri="{FF2B5EF4-FFF2-40B4-BE49-F238E27FC236}">
                <a16:creationId xmlns:a16="http://schemas.microsoft.com/office/drawing/2014/main" id="{BEB7B145-A922-687C-E8D0-B9EAA2903271}"/>
              </a:ext>
            </a:extLst>
          </p:cNvPr>
          <p:cNvPicPr>
            <a:picLocks noChangeAspect="1"/>
          </p:cNvPicPr>
          <p:nvPr/>
        </p:nvPicPr>
        <p:blipFill>
          <a:blip r:embed="rId3">
            <a:extLst>
              <a:ext uri="{28A0092B-C50C-407E-A947-70E740481C1C}">
                <a14:useLocalDpi xmlns:a14="http://schemas.microsoft.com/office/drawing/2010/main" val="0"/>
              </a:ext>
            </a:extLst>
          </a:blip>
          <a:srcRect l="38750" t="22878" r="37500" b="7155"/>
          <a:stretch/>
        </p:blipFill>
        <p:spPr>
          <a:xfrm>
            <a:off x="4629149" y="1484349"/>
            <a:ext cx="2750187" cy="4555093"/>
          </a:xfrm>
          <a:prstGeom prst="rect">
            <a:avLst/>
          </a:prstGeom>
        </p:spPr>
      </p:pic>
      <p:pic>
        <p:nvPicPr>
          <p:cNvPr id="20" name="Picture 19">
            <a:extLst>
              <a:ext uri="{FF2B5EF4-FFF2-40B4-BE49-F238E27FC236}">
                <a16:creationId xmlns:a16="http://schemas.microsoft.com/office/drawing/2014/main" id="{3B1571D1-68DB-F19F-4E24-D7D5A1BF721F}"/>
              </a:ext>
            </a:extLst>
          </p:cNvPr>
          <p:cNvPicPr>
            <a:picLocks noChangeAspect="1"/>
          </p:cNvPicPr>
          <p:nvPr/>
        </p:nvPicPr>
        <p:blipFill>
          <a:blip r:embed="rId4">
            <a:extLst>
              <a:ext uri="{28A0092B-C50C-407E-A947-70E740481C1C}">
                <a14:useLocalDpi xmlns:a14="http://schemas.microsoft.com/office/drawing/2010/main" val="0"/>
              </a:ext>
            </a:extLst>
          </a:blip>
          <a:srcRect l="37634" t="22114" r="46272" b="22302"/>
          <a:stretch/>
        </p:blipFill>
        <p:spPr>
          <a:xfrm>
            <a:off x="7480619" y="1988842"/>
            <a:ext cx="1638355" cy="3181272"/>
          </a:xfrm>
          <a:prstGeom prst="rect">
            <a:avLst/>
          </a:prstGeom>
        </p:spPr>
      </p:pic>
      <p:pic>
        <p:nvPicPr>
          <p:cNvPr id="22" name="Picture 21">
            <a:extLst>
              <a:ext uri="{FF2B5EF4-FFF2-40B4-BE49-F238E27FC236}">
                <a16:creationId xmlns:a16="http://schemas.microsoft.com/office/drawing/2014/main" id="{5F0C4064-B8F2-213D-7FC9-D09813BA1644}"/>
              </a:ext>
            </a:extLst>
          </p:cNvPr>
          <p:cNvPicPr>
            <a:picLocks noChangeAspect="1"/>
          </p:cNvPicPr>
          <p:nvPr/>
        </p:nvPicPr>
        <p:blipFill>
          <a:blip r:embed="rId5">
            <a:extLst>
              <a:ext uri="{28A0092B-C50C-407E-A947-70E740481C1C}">
                <a14:useLocalDpi xmlns:a14="http://schemas.microsoft.com/office/drawing/2010/main" val="0"/>
              </a:ext>
            </a:extLst>
          </a:blip>
          <a:srcRect l="38706" t="23551" r="36986" b="8709"/>
          <a:stretch/>
        </p:blipFill>
        <p:spPr>
          <a:xfrm>
            <a:off x="9220257" y="1108531"/>
            <a:ext cx="2635767" cy="4941895"/>
          </a:xfrm>
          <a:prstGeom prst="rect">
            <a:avLst/>
          </a:prstGeom>
        </p:spPr>
      </p:pic>
      <p:sp>
        <p:nvSpPr>
          <p:cNvPr id="27" name="TextBox 26">
            <a:extLst>
              <a:ext uri="{FF2B5EF4-FFF2-40B4-BE49-F238E27FC236}">
                <a16:creationId xmlns:a16="http://schemas.microsoft.com/office/drawing/2014/main" id="{6102337E-5B53-F8DB-BE2A-F94B4A094733}"/>
              </a:ext>
            </a:extLst>
          </p:cNvPr>
          <p:cNvSpPr txBox="1"/>
          <p:nvPr/>
        </p:nvSpPr>
        <p:spPr>
          <a:xfrm>
            <a:off x="13424309" y="389318"/>
            <a:ext cx="7341427" cy="523220"/>
          </a:xfrm>
          <a:prstGeom prst="rect">
            <a:avLst/>
          </a:prstGeom>
          <a:noFill/>
          <a:ln>
            <a:noFill/>
          </a:ln>
        </p:spPr>
        <p:txBody>
          <a:bodyPr wrap="square" rtlCol="0">
            <a:spAutoFit/>
          </a:bodyPr>
          <a:lstStyle/>
          <a:p>
            <a:pPr algn="ctr"/>
            <a:r>
              <a:rPr lang="en-US" sz="2800" dirty="0">
                <a:solidFill>
                  <a:schemeClr val="bg1">
                    <a:lumMod val="85000"/>
                  </a:schemeClr>
                </a:solidFill>
                <a:latin typeface="Calibri" panose="020F0502020204030204" pitchFamily="34" charset="0"/>
                <a:cs typeface="Calibri" panose="020F0502020204030204" pitchFamily="34" charset="0"/>
              </a:rPr>
              <a:t>CHANGING DATE FORMAT USING POWER QUERY</a:t>
            </a:r>
          </a:p>
        </p:txBody>
      </p:sp>
    </p:spTree>
    <p:extLst>
      <p:ext uri="{BB962C8B-B14F-4D97-AF65-F5344CB8AC3E}">
        <p14:creationId xmlns:p14="http://schemas.microsoft.com/office/powerpoint/2010/main" val="2641657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DFC4B44-BC16-E2A9-B7AB-AC6E3CB0B18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85640AA-8048-60ED-33E0-1D296D4C2316}"/>
              </a:ext>
            </a:extLst>
          </p:cNvPr>
          <p:cNvPicPr>
            <a:picLocks noChangeAspect="1"/>
          </p:cNvPicPr>
          <p:nvPr/>
        </p:nvPicPr>
        <p:blipFill>
          <a:blip r:embed="rId2">
            <a:alphaModFix amt="58000"/>
            <a:extLst>
              <a:ext uri="{28A0092B-C50C-407E-A947-70E740481C1C}">
                <a14:useLocalDpi xmlns:a14="http://schemas.microsoft.com/office/drawing/2010/main" val="0"/>
              </a:ext>
            </a:extLst>
          </a:blip>
          <a:srcRect l="-663" t="-882" r="23223" b="40228"/>
          <a:stretch/>
        </p:blipFill>
        <p:spPr>
          <a:xfrm>
            <a:off x="-1651818" y="-565056"/>
            <a:ext cx="14240182" cy="7880256"/>
          </a:xfrm>
          <a:prstGeom prst="rect">
            <a:avLst/>
          </a:prstGeom>
        </p:spPr>
      </p:pic>
      <p:sp>
        <p:nvSpPr>
          <p:cNvPr id="2" name="Oval 1">
            <a:extLst>
              <a:ext uri="{FF2B5EF4-FFF2-40B4-BE49-F238E27FC236}">
                <a16:creationId xmlns:a16="http://schemas.microsoft.com/office/drawing/2014/main" id="{D1EF9DC1-8388-98D7-A49F-D68B6C3197EE}"/>
              </a:ext>
            </a:extLst>
          </p:cNvPr>
          <p:cNvSpPr/>
          <p:nvPr/>
        </p:nvSpPr>
        <p:spPr>
          <a:xfrm>
            <a:off x="-1657350" y="-3924300"/>
            <a:ext cx="15278100" cy="14516100"/>
          </a:xfrm>
          <a:prstGeom prst="ellipse">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A24FE5-804E-AF6A-1E0E-F683A8ED9DA5}"/>
              </a:ext>
            </a:extLst>
          </p:cNvPr>
          <p:cNvSpPr txBox="1"/>
          <p:nvPr/>
        </p:nvSpPr>
        <p:spPr>
          <a:xfrm>
            <a:off x="3184008" y="-2506288"/>
            <a:ext cx="5633483" cy="523220"/>
          </a:xfrm>
          <a:prstGeom prst="rect">
            <a:avLst/>
          </a:prstGeom>
          <a:noFill/>
          <a:ln>
            <a:noFill/>
          </a:ln>
        </p:spPr>
        <p:txBody>
          <a:bodyPr wrap="square" rtlCol="0">
            <a:spAutoFit/>
          </a:bodyPr>
          <a:lstStyle/>
          <a:p>
            <a:pPr algn="ctr"/>
            <a:r>
              <a:rPr lang="en-US" sz="2800" dirty="0">
                <a:solidFill>
                  <a:schemeClr val="bg1">
                    <a:lumMod val="85000"/>
                  </a:schemeClr>
                </a:solidFill>
                <a:latin typeface="Calibri" panose="020F0502020204030204" pitchFamily="34" charset="0"/>
                <a:cs typeface="Calibri" panose="020F0502020204030204" pitchFamily="34" charset="0"/>
              </a:rPr>
              <a:t>DATA CLEANING &amp; WALK THROUGH</a:t>
            </a:r>
          </a:p>
        </p:txBody>
      </p:sp>
      <p:pic>
        <p:nvPicPr>
          <p:cNvPr id="17" name="Picture 16">
            <a:extLst>
              <a:ext uri="{FF2B5EF4-FFF2-40B4-BE49-F238E27FC236}">
                <a16:creationId xmlns:a16="http://schemas.microsoft.com/office/drawing/2014/main" id="{004DC9F6-DB19-D4EC-3282-1528BE3974D2}"/>
              </a:ext>
            </a:extLst>
          </p:cNvPr>
          <p:cNvPicPr>
            <a:picLocks noChangeAspect="1"/>
          </p:cNvPicPr>
          <p:nvPr/>
        </p:nvPicPr>
        <p:blipFill>
          <a:blip r:embed="rId3">
            <a:extLst>
              <a:ext uri="{28A0092B-C50C-407E-A947-70E740481C1C}">
                <a14:useLocalDpi xmlns:a14="http://schemas.microsoft.com/office/drawing/2010/main" val="0"/>
              </a:ext>
            </a:extLst>
          </a:blip>
          <a:srcRect l="38750" t="22878" r="37500" b="7155"/>
          <a:stretch/>
        </p:blipFill>
        <p:spPr>
          <a:xfrm>
            <a:off x="1061884" y="1543342"/>
            <a:ext cx="3244645" cy="4941895"/>
          </a:xfrm>
          <a:prstGeom prst="rect">
            <a:avLst/>
          </a:prstGeom>
        </p:spPr>
      </p:pic>
      <p:pic>
        <p:nvPicPr>
          <p:cNvPr id="20" name="Picture 19">
            <a:extLst>
              <a:ext uri="{FF2B5EF4-FFF2-40B4-BE49-F238E27FC236}">
                <a16:creationId xmlns:a16="http://schemas.microsoft.com/office/drawing/2014/main" id="{4B533B4D-9AA0-A230-CAA5-59A64D58883E}"/>
              </a:ext>
            </a:extLst>
          </p:cNvPr>
          <p:cNvPicPr>
            <a:picLocks noChangeAspect="1"/>
          </p:cNvPicPr>
          <p:nvPr/>
        </p:nvPicPr>
        <p:blipFill>
          <a:blip r:embed="rId4">
            <a:extLst>
              <a:ext uri="{28A0092B-C50C-407E-A947-70E740481C1C}">
                <a14:useLocalDpi xmlns:a14="http://schemas.microsoft.com/office/drawing/2010/main" val="0"/>
              </a:ext>
            </a:extLst>
          </a:blip>
          <a:srcRect l="37634" t="22114" r="46272" b="22302"/>
          <a:stretch/>
        </p:blipFill>
        <p:spPr>
          <a:xfrm>
            <a:off x="5014452" y="2195319"/>
            <a:ext cx="2187232" cy="3320577"/>
          </a:xfrm>
          <a:prstGeom prst="rect">
            <a:avLst/>
          </a:prstGeom>
        </p:spPr>
      </p:pic>
      <p:pic>
        <p:nvPicPr>
          <p:cNvPr id="22" name="Picture 21">
            <a:extLst>
              <a:ext uri="{FF2B5EF4-FFF2-40B4-BE49-F238E27FC236}">
                <a16:creationId xmlns:a16="http://schemas.microsoft.com/office/drawing/2014/main" id="{FC00661A-21C9-53B8-1D91-7417D33E0209}"/>
              </a:ext>
            </a:extLst>
          </p:cNvPr>
          <p:cNvPicPr>
            <a:picLocks noChangeAspect="1"/>
          </p:cNvPicPr>
          <p:nvPr/>
        </p:nvPicPr>
        <p:blipFill>
          <a:blip r:embed="rId5">
            <a:extLst>
              <a:ext uri="{28A0092B-C50C-407E-A947-70E740481C1C}">
                <a14:useLocalDpi xmlns:a14="http://schemas.microsoft.com/office/drawing/2010/main" val="0"/>
              </a:ext>
            </a:extLst>
          </a:blip>
          <a:srcRect l="38706" t="23551" r="36986" b="8709"/>
          <a:stretch/>
        </p:blipFill>
        <p:spPr>
          <a:xfrm>
            <a:off x="7932588" y="1521488"/>
            <a:ext cx="3038533" cy="4941895"/>
          </a:xfrm>
          <a:prstGeom prst="rect">
            <a:avLst/>
          </a:prstGeom>
        </p:spPr>
      </p:pic>
      <p:sp>
        <p:nvSpPr>
          <p:cNvPr id="3" name="Rectangle 2">
            <a:extLst>
              <a:ext uri="{FF2B5EF4-FFF2-40B4-BE49-F238E27FC236}">
                <a16:creationId xmlns:a16="http://schemas.microsoft.com/office/drawing/2014/main" id="{0B40937A-4EE5-BCCA-0D13-7FD59ACD4798}"/>
              </a:ext>
            </a:extLst>
          </p:cNvPr>
          <p:cNvSpPr/>
          <p:nvPr/>
        </p:nvSpPr>
        <p:spPr>
          <a:xfrm>
            <a:off x="1000924" y="1509857"/>
            <a:ext cx="3388196" cy="30419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95A1BD9-EE20-1D91-787C-0CB6675E6984}"/>
              </a:ext>
            </a:extLst>
          </p:cNvPr>
          <p:cNvSpPr/>
          <p:nvPr/>
        </p:nvSpPr>
        <p:spPr>
          <a:xfrm>
            <a:off x="7849996" y="1509857"/>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06217D-78D2-64AA-8D0E-7189220F9B77}"/>
              </a:ext>
            </a:extLst>
          </p:cNvPr>
          <p:cNvSpPr/>
          <p:nvPr/>
        </p:nvSpPr>
        <p:spPr>
          <a:xfrm>
            <a:off x="5228716" y="3323417"/>
            <a:ext cx="1644523" cy="2279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7DEFEFB-945E-9B62-2A2B-91B67FA92ED5}"/>
              </a:ext>
            </a:extLst>
          </p:cNvPr>
          <p:cNvCxnSpPr>
            <a:cxnSpLocks/>
          </p:cNvCxnSpPr>
          <p:nvPr/>
        </p:nvCxnSpPr>
        <p:spPr>
          <a:xfrm>
            <a:off x="457200" y="1509857"/>
            <a:ext cx="426720" cy="15179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60F7504-D8FE-80BC-B471-9B8E6179B1AE}"/>
              </a:ext>
            </a:extLst>
          </p:cNvPr>
          <p:cNvCxnSpPr/>
          <p:nvPr/>
        </p:nvCxnSpPr>
        <p:spPr>
          <a:xfrm>
            <a:off x="4648200" y="3429494"/>
            <a:ext cx="518160" cy="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63BA898-2508-DDB6-658F-B3FA0FA72512}"/>
              </a:ext>
            </a:extLst>
          </p:cNvPr>
          <p:cNvCxnSpPr>
            <a:cxnSpLocks/>
          </p:cNvCxnSpPr>
          <p:nvPr/>
        </p:nvCxnSpPr>
        <p:spPr>
          <a:xfrm flipV="1">
            <a:off x="7330440" y="1646414"/>
            <a:ext cx="381000" cy="16764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B2B8EFD-0E08-9046-DEB2-FA31A5C62C44}"/>
              </a:ext>
            </a:extLst>
          </p:cNvPr>
          <p:cNvSpPr txBox="1"/>
          <p:nvPr/>
        </p:nvSpPr>
        <p:spPr>
          <a:xfrm>
            <a:off x="2422000" y="536803"/>
            <a:ext cx="7341427" cy="523220"/>
          </a:xfrm>
          <a:prstGeom prst="rect">
            <a:avLst/>
          </a:prstGeom>
          <a:noFill/>
          <a:ln>
            <a:noFill/>
          </a:ln>
        </p:spPr>
        <p:txBody>
          <a:bodyPr wrap="square" rtlCol="0">
            <a:spAutoFit/>
          </a:bodyPr>
          <a:lstStyle/>
          <a:p>
            <a:pPr algn="ctr"/>
            <a:r>
              <a:rPr lang="en-US" sz="2800" dirty="0">
                <a:solidFill>
                  <a:schemeClr val="bg1">
                    <a:lumMod val="85000"/>
                  </a:schemeClr>
                </a:solidFill>
                <a:latin typeface="Calibri" panose="020F0502020204030204" pitchFamily="34" charset="0"/>
                <a:cs typeface="Calibri" panose="020F0502020204030204" pitchFamily="34" charset="0"/>
              </a:rPr>
              <a:t>CHANGING DATE FORMAT USING POWER QUERY</a:t>
            </a:r>
          </a:p>
        </p:txBody>
      </p:sp>
      <p:sp>
        <p:nvSpPr>
          <p:cNvPr id="6" name="TextBox 5">
            <a:extLst>
              <a:ext uri="{FF2B5EF4-FFF2-40B4-BE49-F238E27FC236}">
                <a16:creationId xmlns:a16="http://schemas.microsoft.com/office/drawing/2014/main" id="{319E1E19-4443-B0CB-B54F-DB340198AA6F}"/>
              </a:ext>
            </a:extLst>
          </p:cNvPr>
          <p:cNvSpPr txBox="1"/>
          <p:nvPr/>
        </p:nvSpPr>
        <p:spPr>
          <a:xfrm>
            <a:off x="-8541324" y="912538"/>
            <a:ext cx="4054992" cy="5693866"/>
          </a:xfrm>
          <a:prstGeom prst="rect">
            <a:avLst/>
          </a:prstGeom>
          <a:noFill/>
          <a:ln>
            <a:noFill/>
          </a:ln>
        </p:spPr>
        <p:txBody>
          <a:bodyPr wrap="square" rtlCol="0">
            <a:spAutoFit/>
          </a:bodyPr>
          <a:lstStyle/>
          <a:p>
            <a:r>
              <a:rPr lang="en-US" sz="2000" dirty="0">
                <a:solidFill>
                  <a:schemeClr val="bg1">
                    <a:lumMod val="85000"/>
                  </a:schemeClr>
                </a:solidFill>
                <a:latin typeface="Calibri" panose="020F0502020204030204" pitchFamily="34" charset="0"/>
                <a:cs typeface="Calibri" panose="020F0502020204030204" pitchFamily="34" charset="0"/>
              </a:rPr>
              <a:t>CLEANING DATA USING POWER QUERY EDITOR:</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FIRST YOU NEED TO ANALYZE THE DATA AND ADD COLUMNS MANUALLY.</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AND ALSO, YOU CAN  ADD, CUSTOMIZE AND INTER-CHANGE COLUMN AND ALSO REMOVE BLANK ROWS BY SELECTING “REMOVE DUPLICATES” BY RIGHT CLICKING THE HEADER OF COLUMN IN POWER QUERY.</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USING THE POWER QUERY, YOU CAN CHANGE THE FORMATS OF THE EACH COLUMN USING THE “FORMAT ICON”.</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USING THE P.Q.E, YOU CAN REMOVE DUPLICATE DATAS,ROWS USING THE “REMOVE DUPLICATES” OPTION.</a:t>
            </a:r>
          </a:p>
          <a:p>
            <a:pPr marL="342900" indent="-342900">
              <a:buClr>
                <a:schemeClr val="bg1">
                  <a:lumMod val="95000"/>
                </a:schemeClr>
              </a:buClr>
              <a:buFont typeface="Wingdings" panose="05000000000000000000" pitchFamily="2" charset="2"/>
              <a:buChar char="Ø"/>
            </a:pPr>
            <a:r>
              <a:rPr lang="en-US" dirty="0">
                <a:solidFill>
                  <a:schemeClr val="bg1">
                    <a:lumMod val="85000"/>
                  </a:schemeClr>
                </a:solidFill>
                <a:latin typeface="Calibri" panose="020F0502020204030204" pitchFamily="34" charset="0"/>
                <a:cs typeface="Calibri" panose="020F0502020204030204" pitchFamily="34" charset="0"/>
              </a:rPr>
              <a:t>AND YOU CAN ALSO CHANGE THE TABLE NAME AS WELL.</a:t>
            </a:r>
          </a:p>
        </p:txBody>
      </p:sp>
    </p:spTree>
    <p:extLst>
      <p:ext uri="{BB962C8B-B14F-4D97-AF65-F5344CB8AC3E}">
        <p14:creationId xmlns:p14="http://schemas.microsoft.com/office/powerpoint/2010/main" val="1026995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6B26C99-3E5E-9B53-0615-ED26827CCE4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219C3C9-3074-F62A-F24C-6654A8C5D160}"/>
              </a:ext>
            </a:extLst>
          </p:cNvPr>
          <p:cNvPicPr>
            <a:picLocks noChangeAspect="1"/>
          </p:cNvPicPr>
          <p:nvPr/>
        </p:nvPicPr>
        <p:blipFill>
          <a:blip r:embed="rId2">
            <a:alphaModFix amt="0"/>
            <a:extLst>
              <a:ext uri="{28A0092B-C50C-407E-A947-70E740481C1C}">
                <a14:useLocalDpi xmlns:a14="http://schemas.microsoft.com/office/drawing/2010/main" val="0"/>
              </a:ext>
            </a:extLst>
          </a:blip>
          <a:srcRect r="22466" b="40648"/>
          <a:stretch/>
        </p:blipFill>
        <p:spPr>
          <a:xfrm>
            <a:off x="0" y="-11916"/>
            <a:ext cx="12192000" cy="6869916"/>
          </a:xfrm>
          <a:prstGeom prst="rect">
            <a:avLst/>
          </a:prstGeom>
        </p:spPr>
      </p:pic>
      <p:sp>
        <p:nvSpPr>
          <p:cNvPr id="2" name="Oval 1">
            <a:extLst>
              <a:ext uri="{FF2B5EF4-FFF2-40B4-BE49-F238E27FC236}">
                <a16:creationId xmlns:a16="http://schemas.microsoft.com/office/drawing/2014/main" id="{E0CB34C6-4C8E-D619-FFDB-348507ADA370}"/>
              </a:ext>
            </a:extLst>
          </p:cNvPr>
          <p:cNvSpPr/>
          <p:nvPr/>
        </p:nvSpPr>
        <p:spPr>
          <a:xfrm>
            <a:off x="2247900" y="-11916"/>
            <a:ext cx="7524750" cy="6869916"/>
          </a:xfrm>
          <a:prstGeom prst="ellipse">
            <a:avLst/>
          </a:prstGeom>
          <a:solidFill>
            <a:schemeClr val="tx1">
              <a:lumMod val="95000"/>
              <a:lumOff val="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E8B58E-2680-6243-6224-08ED49535C28}"/>
              </a:ext>
            </a:extLst>
          </p:cNvPr>
          <p:cNvSpPr txBox="1"/>
          <p:nvPr/>
        </p:nvSpPr>
        <p:spPr>
          <a:xfrm>
            <a:off x="3768435" y="1637586"/>
            <a:ext cx="4524091" cy="3539430"/>
          </a:xfrm>
          <a:prstGeom prst="rect">
            <a:avLst/>
          </a:prstGeom>
          <a:noFill/>
          <a:ln>
            <a:noFill/>
          </a:ln>
        </p:spPr>
        <p:txBody>
          <a:bodyPr wrap="square" rtlCol="0">
            <a:spAutoFit/>
          </a:bodyPr>
          <a:lstStyle/>
          <a:p>
            <a:pPr algn="ctr"/>
            <a:r>
              <a:rPr lang="en-US" sz="5600" dirty="0">
                <a:solidFill>
                  <a:schemeClr val="bg1">
                    <a:lumMod val="85000"/>
                  </a:schemeClr>
                </a:solidFill>
                <a:latin typeface="Calibri" panose="020F0502020204030204" pitchFamily="34" charset="0"/>
                <a:cs typeface="Calibri" panose="020F0502020204030204" pitchFamily="34" charset="0"/>
              </a:rPr>
              <a:t>DATA ANALYSING &amp; KPI’S,INSIGHTS MAKING</a:t>
            </a:r>
          </a:p>
        </p:txBody>
      </p:sp>
      <p:pic>
        <p:nvPicPr>
          <p:cNvPr id="4" name="Picture 3">
            <a:extLst>
              <a:ext uri="{FF2B5EF4-FFF2-40B4-BE49-F238E27FC236}">
                <a16:creationId xmlns:a16="http://schemas.microsoft.com/office/drawing/2014/main" id="{5F0D308D-DAE2-77DB-6504-7A7C76C5C4F8}"/>
              </a:ext>
            </a:extLst>
          </p:cNvPr>
          <p:cNvPicPr>
            <a:picLocks noChangeAspect="1"/>
          </p:cNvPicPr>
          <p:nvPr/>
        </p:nvPicPr>
        <p:blipFill>
          <a:blip r:embed="rId3">
            <a:extLst>
              <a:ext uri="{28A0092B-C50C-407E-A947-70E740481C1C}">
                <a14:useLocalDpi xmlns:a14="http://schemas.microsoft.com/office/drawing/2010/main" val="0"/>
              </a:ext>
            </a:extLst>
          </a:blip>
          <a:srcRect t="-178" r="59767" b="75520"/>
          <a:stretch/>
        </p:blipFill>
        <p:spPr>
          <a:xfrm>
            <a:off x="13444484" y="1001192"/>
            <a:ext cx="5864742" cy="1478967"/>
          </a:xfrm>
          <a:prstGeom prst="rect">
            <a:avLst/>
          </a:prstGeom>
        </p:spPr>
      </p:pic>
      <p:pic>
        <p:nvPicPr>
          <p:cNvPr id="5" name="Picture 4">
            <a:extLst>
              <a:ext uri="{FF2B5EF4-FFF2-40B4-BE49-F238E27FC236}">
                <a16:creationId xmlns:a16="http://schemas.microsoft.com/office/drawing/2014/main" id="{D11CE977-A436-4705-C5BC-AC896EE837E0}"/>
              </a:ext>
            </a:extLst>
          </p:cNvPr>
          <p:cNvPicPr>
            <a:picLocks noChangeAspect="1"/>
          </p:cNvPicPr>
          <p:nvPr/>
        </p:nvPicPr>
        <p:blipFill>
          <a:blip r:embed="rId4">
            <a:extLst>
              <a:ext uri="{28A0092B-C50C-407E-A947-70E740481C1C}">
                <a14:useLocalDpi xmlns:a14="http://schemas.microsoft.com/office/drawing/2010/main" val="0"/>
              </a:ext>
            </a:extLst>
          </a:blip>
          <a:srcRect t="34715" r="82264" b="16020"/>
          <a:stretch/>
        </p:blipFill>
        <p:spPr>
          <a:xfrm>
            <a:off x="13896206" y="2877212"/>
            <a:ext cx="2162395" cy="3376984"/>
          </a:xfrm>
          <a:prstGeom prst="rect">
            <a:avLst/>
          </a:prstGeom>
        </p:spPr>
      </p:pic>
      <p:pic>
        <p:nvPicPr>
          <p:cNvPr id="6" name="Picture 5">
            <a:extLst>
              <a:ext uri="{FF2B5EF4-FFF2-40B4-BE49-F238E27FC236}">
                <a16:creationId xmlns:a16="http://schemas.microsoft.com/office/drawing/2014/main" id="{160B34F4-3CDD-8F4F-FCB7-DE463E1B556A}"/>
              </a:ext>
            </a:extLst>
          </p:cNvPr>
          <p:cNvPicPr>
            <a:picLocks noChangeAspect="1"/>
          </p:cNvPicPr>
          <p:nvPr/>
        </p:nvPicPr>
        <p:blipFill>
          <a:blip r:embed="rId4">
            <a:extLst>
              <a:ext uri="{28A0092B-C50C-407E-A947-70E740481C1C}">
                <a14:useLocalDpi xmlns:a14="http://schemas.microsoft.com/office/drawing/2010/main" val="0"/>
              </a:ext>
            </a:extLst>
          </a:blip>
          <a:srcRect l="72595" t="27751" r="-541" b="4576"/>
          <a:stretch/>
        </p:blipFill>
        <p:spPr>
          <a:xfrm>
            <a:off x="16558553" y="2721741"/>
            <a:ext cx="2762250" cy="3760469"/>
          </a:xfrm>
          <a:prstGeom prst="rect">
            <a:avLst/>
          </a:prstGeom>
        </p:spPr>
      </p:pic>
      <p:sp>
        <p:nvSpPr>
          <p:cNvPr id="7" name="Rectangle 6">
            <a:extLst>
              <a:ext uri="{FF2B5EF4-FFF2-40B4-BE49-F238E27FC236}">
                <a16:creationId xmlns:a16="http://schemas.microsoft.com/office/drawing/2014/main" id="{250FC782-2559-463A-0077-564EF76DEEA3}"/>
              </a:ext>
            </a:extLst>
          </p:cNvPr>
          <p:cNvSpPr/>
          <p:nvPr/>
        </p:nvSpPr>
        <p:spPr>
          <a:xfrm>
            <a:off x="13558784" y="1492030"/>
            <a:ext cx="1043717" cy="6639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C89A1A-0D48-95E4-65ED-BDF2780088DC}"/>
              </a:ext>
            </a:extLst>
          </p:cNvPr>
          <p:cNvSpPr/>
          <p:nvPr/>
        </p:nvSpPr>
        <p:spPr>
          <a:xfrm>
            <a:off x="16879696" y="3328821"/>
            <a:ext cx="1644523" cy="304198"/>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FDBBD6-2224-8AC7-B34F-EEF5A919E66B}"/>
              </a:ext>
            </a:extLst>
          </p:cNvPr>
          <p:cNvSpPr/>
          <p:nvPr/>
        </p:nvSpPr>
        <p:spPr>
          <a:xfrm>
            <a:off x="14210448" y="3242791"/>
            <a:ext cx="1644523" cy="227997"/>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066645A-C0A5-E548-FC87-A3DE0873D9B9}"/>
              </a:ext>
            </a:extLst>
          </p:cNvPr>
          <p:cNvCxnSpPr>
            <a:cxnSpLocks/>
          </p:cNvCxnSpPr>
          <p:nvPr/>
        </p:nvCxnSpPr>
        <p:spPr>
          <a:xfrm>
            <a:off x="12889772" y="1381033"/>
            <a:ext cx="543970" cy="344297"/>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0D5D08-7953-BFA0-C338-A7CEBCFF1270}"/>
              </a:ext>
            </a:extLst>
          </p:cNvPr>
          <p:cNvCxnSpPr>
            <a:cxnSpLocks/>
          </p:cNvCxnSpPr>
          <p:nvPr/>
        </p:nvCxnSpPr>
        <p:spPr>
          <a:xfrm flipH="1" flipV="1">
            <a:off x="15776795" y="3691619"/>
            <a:ext cx="754729" cy="72801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A01B1AC-F7EC-3BAB-95D1-CA0F0A1F68E4}"/>
              </a:ext>
            </a:extLst>
          </p:cNvPr>
          <p:cNvCxnSpPr>
            <a:cxnSpLocks/>
          </p:cNvCxnSpPr>
          <p:nvPr/>
        </p:nvCxnSpPr>
        <p:spPr>
          <a:xfrm flipH="1">
            <a:off x="18234130" y="2890127"/>
            <a:ext cx="519772" cy="33253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CDDAED8-4606-1074-294A-7609E94980A9}"/>
              </a:ext>
            </a:extLst>
          </p:cNvPr>
          <p:cNvSpPr txBox="1"/>
          <p:nvPr/>
        </p:nvSpPr>
        <p:spPr>
          <a:xfrm>
            <a:off x="-7845942" y="375790"/>
            <a:ext cx="5864742" cy="523220"/>
          </a:xfrm>
          <a:prstGeom prst="rect">
            <a:avLst/>
          </a:prstGeom>
          <a:noFill/>
          <a:ln>
            <a:noFill/>
          </a:ln>
        </p:spPr>
        <p:txBody>
          <a:bodyPr wrap="square" rtlCol="0">
            <a:spAutoFit/>
          </a:bodyPr>
          <a:lstStyle/>
          <a:p>
            <a:pPr algn="ctr"/>
            <a:r>
              <a:rPr lang="en-US" sz="2800" dirty="0">
                <a:solidFill>
                  <a:schemeClr val="bg1">
                    <a:lumMod val="75000"/>
                  </a:schemeClr>
                </a:solidFill>
                <a:latin typeface="Calibri" panose="020F0502020204030204" pitchFamily="34" charset="0"/>
                <a:cs typeface="Calibri" panose="020F0502020204030204" pitchFamily="34" charset="0"/>
              </a:rPr>
              <a:t>DATA ANALYSING &amp; INSIGHTS MAKING</a:t>
            </a:r>
          </a:p>
        </p:txBody>
      </p:sp>
      <p:sp>
        <p:nvSpPr>
          <p:cNvPr id="15" name="TextBox 14">
            <a:extLst>
              <a:ext uri="{FF2B5EF4-FFF2-40B4-BE49-F238E27FC236}">
                <a16:creationId xmlns:a16="http://schemas.microsoft.com/office/drawing/2014/main" id="{3D2C3D5C-85CA-2238-8179-BCDD9BCF62AC}"/>
              </a:ext>
            </a:extLst>
          </p:cNvPr>
          <p:cNvSpPr txBox="1"/>
          <p:nvPr/>
        </p:nvSpPr>
        <p:spPr>
          <a:xfrm>
            <a:off x="-10512942" y="1457233"/>
            <a:ext cx="4061752" cy="4555093"/>
          </a:xfrm>
          <a:prstGeom prst="rect">
            <a:avLst/>
          </a:prstGeom>
          <a:noFill/>
          <a:ln>
            <a:noFill/>
          </a:ln>
        </p:spPr>
        <p:txBody>
          <a:bodyPr wrap="square" rtlCol="0">
            <a:spAutoFit/>
          </a:bodyPr>
          <a:lstStyle/>
          <a:p>
            <a:r>
              <a:rPr lang="en-US" sz="2000" dirty="0">
                <a:solidFill>
                  <a:schemeClr val="bg1">
                    <a:lumMod val="75000"/>
                  </a:schemeClr>
                </a:solidFill>
                <a:latin typeface="Calibri" panose="020F0502020204030204" pitchFamily="34" charset="0"/>
                <a:cs typeface="Calibri" panose="020F0502020204030204" pitchFamily="34" charset="0"/>
              </a:rPr>
              <a:t>CREATING KPI’S &amp; INSIGHTS:</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SELECT ANY CELL IN YOUR MAIN DATA TABLE, THEN USING “INSERT OPTION” YOU CAN CREATE THE PIVOT TABLE.</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YOU CAN DRAG AND DROP THE COLUMN FROM MAIN TABLE INTO THE PIVOT TABLE USING THE “FIELD LIST” OPTION TO INSERT VALUES INSIDE PIVOT TABLE TO ANALYZE THE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USING “PIVOT TABLE ANALYZE TAB” IN THE TOOLBAR , YOU CAN INSERT PIVOT CHART TO GET THE VISUAL DATA.</a:t>
            </a:r>
          </a:p>
          <a:p>
            <a:pPr marL="342900" indent="-342900">
              <a:buClr>
                <a:schemeClr val="bg1">
                  <a:lumMod val="95000"/>
                </a:schemeClr>
              </a:buClr>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AFTER THAT YOU CAN CUSTOMIZE YOUR PIVOT CHART.</a:t>
            </a:r>
          </a:p>
        </p:txBody>
      </p:sp>
    </p:spTree>
    <p:extLst>
      <p:ext uri="{BB962C8B-B14F-4D97-AF65-F5344CB8AC3E}">
        <p14:creationId xmlns:p14="http://schemas.microsoft.com/office/powerpoint/2010/main" val="306968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1991</TotalTime>
  <Words>1607</Words>
  <Application>Microsoft Office PowerPoint</Application>
  <PresentationFormat>Widescreen</PresentationFormat>
  <Paragraphs>248</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Aptos Display</vt:lpstr>
      <vt:lpstr>Arial</vt:lpstr>
      <vt:lpstr>Calibri</vt:lpstr>
      <vt:lpstr>Forte</vt:lpstr>
      <vt:lpstr>Harlow Solid Italic</vt:lpstr>
      <vt:lpstr>Wingdings</vt:lpstr>
      <vt:lpstr>Office Theme</vt:lpstr>
      <vt:lpstr>Hi Guys</vt:lpstr>
      <vt:lpstr>Hi Guys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NS-200</dc:creator>
  <cp:lastModifiedBy>Sarath Kumar</cp:lastModifiedBy>
  <cp:revision>12</cp:revision>
  <dcterms:created xsi:type="dcterms:W3CDTF">2025-05-26T16:11:38Z</dcterms:created>
  <dcterms:modified xsi:type="dcterms:W3CDTF">2025-09-27T10:38:18Z</dcterms:modified>
</cp:coreProperties>
</file>